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310" r:id="rId2"/>
    <p:sldId id="325" r:id="rId3"/>
    <p:sldId id="322" r:id="rId4"/>
    <p:sldId id="328" r:id="rId5"/>
    <p:sldId id="334" r:id="rId6"/>
    <p:sldId id="332" r:id="rId7"/>
    <p:sldId id="333" r:id="rId8"/>
    <p:sldId id="327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E11C71B-029E-4B32-BC94-9195538CE985}">
          <p14:sldIdLst>
            <p14:sldId id="310"/>
            <p14:sldId id="325"/>
            <p14:sldId id="322"/>
            <p14:sldId id="328"/>
            <p14:sldId id="334"/>
            <p14:sldId id="332"/>
            <p14:sldId id="333"/>
            <p14:sldId id="327"/>
          </p14:sldIdLst>
        </p14:section>
        <p14:section name="Untitled Section" id="{E65C99F4-CE80-48A1-A387-183C3D520E9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37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Relationship Id="rId43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6C1B2-4D07-427B-85C2-FD909CCEADC4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75521-7ACD-4EF0-ABEC-EA0F00F90A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153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8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7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98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42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28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6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37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5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33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9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52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8F250-D906-4884-89D5-D5D65C3EA500}" type="datetimeFigureOut">
              <a:rPr lang="en-GB" smtClean="0"/>
              <a:t>10/12/2019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633B0-CB81-40EE-BDA2-5927EBE344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959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605644"/>
            <a:ext cx="11480800" cy="747377"/>
          </a:xfrm>
        </p:spPr>
        <p:txBody>
          <a:bodyPr>
            <a:noAutofit/>
          </a:bodyPr>
          <a:lstStyle/>
          <a:p>
            <a:r>
              <a:rPr lang="en-GB" sz="4800" dirty="0" smtClean="0"/>
              <a:t>Grangemouth High School</a:t>
            </a:r>
            <a:br>
              <a:rPr lang="en-GB" sz="4800" dirty="0" smtClean="0"/>
            </a:br>
            <a:r>
              <a:rPr lang="en-GB" sz="4800" dirty="0" smtClean="0"/>
              <a:t>Parent Council</a:t>
            </a: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24521"/>
            <a:ext cx="9144000" cy="1057179"/>
          </a:xfrm>
        </p:spPr>
        <p:txBody>
          <a:bodyPr>
            <a:noAutofit/>
          </a:bodyPr>
          <a:lstStyle/>
          <a:p>
            <a:r>
              <a:rPr lang="en-GB" sz="3200" dirty="0" smtClean="0"/>
              <a:t>Gathering and using the views of parents and carers to inform school improvement</a:t>
            </a:r>
            <a:endParaRPr lang="en-GB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-625" t="11849" r="1251" b="56510"/>
          <a:stretch/>
        </p:blipFill>
        <p:spPr>
          <a:xfrm>
            <a:off x="-101600" y="0"/>
            <a:ext cx="12293600" cy="25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96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29302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When do we gather the views of parents and carers?</a:t>
            </a:r>
            <a:br>
              <a:rPr lang="en-GB" dirty="0">
                <a:solidFill>
                  <a:srgbClr val="FFFF00"/>
                </a:solidFill>
              </a:rPr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371725"/>
            <a:ext cx="10782300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>
                <a:solidFill>
                  <a:srgbClr val="FFFF00"/>
                </a:solidFill>
              </a:rPr>
              <a:t>Online survey </a:t>
            </a:r>
            <a:r>
              <a:rPr lang="en-GB" dirty="0"/>
              <a:t>(iPads) at each main </a:t>
            </a:r>
            <a:r>
              <a:rPr lang="en-GB" dirty="0">
                <a:solidFill>
                  <a:srgbClr val="FFFF00"/>
                </a:solidFill>
              </a:rPr>
              <a:t>Parents’ Evening </a:t>
            </a:r>
            <a:r>
              <a:rPr lang="en-GB" dirty="0"/>
              <a:t>– five per school session between November and February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Evaluation form after </a:t>
            </a:r>
            <a:r>
              <a:rPr lang="en-GB" dirty="0">
                <a:solidFill>
                  <a:srgbClr val="FFFF00"/>
                </a:solidFill>
              </a:rPr>
              <a:t>P7 Transition Evenings</a:t>
            </a:r>
            <a:r>
              <a:rPr lang="en-GB" dirty="0"/>
              <a:t>:  February and June</a:t>
            </a:r>
          </a:p>
          <a:p>
            <a:pPr lvl="0"/>
            <a:endParaRPr lang="en-GB" dirty="0"/>
          </a:p>
          <a:p>
            <a:pPr lvl="0"/>
            <a:r>
              <a:rPr lang="en-GB" dirty="0">
                <a:solidFill>
                  <a:srgbClr val="FFFF00"/>
                </a:solidFill>
              </a:rPr>
              <a:t>Pupil &amp; parent feedback forms </a:t>
            </a:r>
            <a:r>
              <a:rPr lang="en-GB" dirty="0"/>
              <a:t>with each round of pupil </a:t>
            </a:r>
            <a:r>
              <a:rPr lang="en-GB" dirty="0">
                <a:solidFill>
                  <a:srgbClr val="FFFF00"/>
                </a:solidFill>
              </a:rPr>
              <a:t>reports</a:t>
            </a:r>
            <a:r>
              <a:rPr lang="en-GB" dirty="0"/>
              <a:t>:</a:t>
            </a:r>
          </a:p>
          <a:p>
            <a:pPr marL="342900" lvl="0" indent="-342900"/>
            <a:r>
              <a:rPr lang="en-GB" dirty="0"/>
              <a:t>S1, S2 and S3:  3 reports each year group</a:t>
            </a:r>
          </a:p>
          <a:p>
            <a:pPr marL="342900" lvl="0" indent="-342900"/>
            <a:r>
              <a:rPr lang="en-GB" dirty="0"/>
              <a:t>S4, S5 and S6:  4 reports each year group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At key points when </a:t>
            </a:r>
            <a:r>
              <a:rPr lang="en-GB" dirty="0">
                <a:solidFill>
                  <a:srgbClr val="FFFF00"/>
                </a:solidFill>
              </a:rPr>
              <a:t>major changes </a:t>
            </a:r>
            <a:r>
              <a:rPr lang="en-GB" dirty="0"/>
              <a:t>are planned or </a:t>
            </a:r>
            <a:r>
              <a:rPr lang="en-GB" dirty="0">
                <a:solidFill>
                  <a:srgbClr val="FFFF00"/>
                </a:solidFill>
              </a:rPr>
              <a:t>evaluated</a:t>
            </a:r>
            <a:r>
              <a:rPr lang="en-GB" dirty="0"/>
              <a:t>: </a:t>
            </a:r>
            <a:r>
              <a:rPr lang="en-GB" dirty="0" err="1"/>
              <a:t>eg</a:t>
            </a:r>
            <a:r>
              <a:rPr lang="en-GB" dirty="0"/>
              <a:t>. changes to pupil reports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02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301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3738" y="1420706"/>
            <a:ext cx="75993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100" y="1213639"/>
            <a:ext cx="1035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FF00"/>
                </a:solidFill>
              </a:rPr>
              <a:t>How is the information from parent feedback used and what does it lead to? </a:t>
            </a:r>
            <a:endParaRPr lang="en-GB" sz="2800" b="1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462" y="1841500"/>
            <a:ext cx="3588534" cy="487961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7213600" y="4264652"/>
            <a:ext cx="1185862" cy="342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71450" y="1932216"/>
            <a:ext cx="8032750" cy="4788895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Parents’ Evening surveys:</a:t>
            </a:r>
          </a:p>
          <a:p>
            <a:endParaRPr lang="en-GB" dirty="0"/>
          </a:p>
          <a:p>
            <a:r>
              <a:rPr lang="en-GB" dirty="0"/>
              <a:t>Any disagree/strongly disagree responses, or any comments raising a concern, are followed up by the Pupil Support Principal Teacher for that pupil to try and resolve the matter</a:t>
            </a:r>
          </a:p>
          <a:p>
            <a:endParaRPr lang="en-GB" dirty="0"/>
          </a:p>
          <a:p>
            <a:r>
              <a:rPr lang="en-GB" dirty="0"/>
              <a:t>If the matter cannot be resolved by the Pupil Support PT, it will be passed to the House Depute and / or the Senior Leadership Team for action</a:t>
            </a:r>
          </a:p>
          <a:p>
            <a:endParaRPr lang="en-GB" dirty="0"/>
          </a:p>
          <a:p>
            <a:r>
              <a:rPr lang="en-GB" dirty="0"/>
              <a:t>Any information requested </a:t>
            </a:r>
            <a:r>
              <a:rPr lang="en-GB" dirty="0" err="1"/>
              <a:t>eg</a:t>
            </a:r>
            <a:r>
              <a:rPr lang="en-GB" dirty="0"/>
              <a:t>. SQA, Pathways, is collated and posted out to parents</a:t>
            </a:r>
          </a:p>
          <a:p>
            <a:endParaRPr lang="en-GB" dirty="0"/>
          </a:p>
          <a:p>
            <a:r>
              <a:rPr lang="en-GB" dirty="0"/>
              <a:t>S1-3 and S4-6 survey data is </a:t>
            </a:r>
            <a:r>
              <a:rPr lang="en-GB" b="1" dirty="0">
                <a:solidFill>
                  <a:srgbClr val="FFFF00"/>
                </a:solidFill>
              </a:rPr>
              <a:t>collated and discussed at SLT </a:t>
            </a:r>
            <a:r>
              <a:rPr lang="en-GB" dirty="0"/>
              <a:t>to check for </a:t>
            </a:r>
            <a:r>
              <a:rPr lang="en-GB" b="1" dirty="0">
                <a:solidFill>
                  <a:srgbClr val="FFFF00"/>
                </a:solidFill>
              </a:rPr>
              <a:t>common themes </a:t>
            </a:r>
            <a:r>
              <a:rPr lang="en-GB" dirty="0"/>
              <a:t>in any matters raised and to inform </a:t>
            </a:r>
            <a:r>
              <a:rPr lang="en-GB" b="1" dirty="0">
                <a:solidFill>
                  <a:srgbClr val="FFFF00"/>
                </a:solidFill>
              </a:rPr>
              <a:t>improvement priorities for next session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18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96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00" y="1990329"/>
            <a:ext cx="6962734" cy="479741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4222750" y="2781300"/>
            <a:ext cx="17907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08843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rgbClr val="FFFF00"/>
                </a:solidFill>
              </a:rPr>
              <a:t>How is the information from parent feedback used and what does it lead to? </a:t>
            </a:r>
            <a:br>
              <a:rPr lang="en-GB" sz="3200" b="1" dirty="0">
                <a:solidFill>
                  <a:srgbClr val="FFFF00"/>
                </a:solidFill>
              </a:rPr>
            </a:br>
            <a:endParaRPr lang="en-GB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2875" y="2185591"/>
            <a:ext cx="47625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Survey results are anonymised and posted on the website.</a:t>
            </a:r>
          </a:p>
          <a:p>
            <a:endParaRPr lang="en-GB" dirty="0"/>
          </a:p>
          <a:p>
            <a:r>
              <a:rPr lang="en-GB" dirty="0"/>
              <a:t>Tweet/Group text sent to advise parents and carers and survey data shared with all staff in school</a:t>
            </a:r>
          </a:p>
          <a:p>
            <a:endParaRPr lang="en-GB" dirty="0"/>
          </a:p>
          <a:p>
            <a:r>
              <a:rPr lang="en-GB" dirty="0"/>
              <a:t>GDPR:  Survey data is destroyed after 12 months and removed from the school website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18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301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3738" y="1420706"/>
            <a:ext cx="75993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2791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Improvements made as a result of parent feedback</a:t>
            </a:r>
            <a:br>
              <a:rPr lang="en-GB" b="1" dirty="0">
                <a:solidFill>
                  <a:srgbClr val="FFFF00"/>
                </a:solidFill>
              </a:rPr>
            </a:b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960680"/>
            <a:ext cx="10941050" cy="480377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Parent Evening surveys are consistently very positive</a:t>
            </a:r>
          </a:p>
          <a:p>
            <a:endParaRPr lang="en-GB" dirty="0"/>
          </a:p>
          <a:p>
            <a:r>
              <a:rPr lang="en-GB" dirty="0"/>
              <a:t>Concerns raised are always small in number and always followed up</a:t>
            </a:r>
          </a:p>
          <a:p>
            <a:endParaRPr lang="en-GB" dirty="0"/>
          </a:p>
          <a:p>
            <a:r>
              <a:rPr lang="en-GB" dirty="0"/>
              <a:t>Information sent to each year group </a:t>
            </a:r>
            <a:r>
              <a:rPr lang="en-GB" dirty="0" err="1"/>
              <a:t>eg</a:t>
            </a:r>
            <a:r>
              <a:rPr lang="en-GB" dirty="0"/>
              <a:t>. with reports </a:t>
            </a:r>
            <a:r>
              <a:rPr lang="en-GB" dirty="0" err="1"/>
              <a:t>etc</a:t>
            </a:r>
            <a:r>
              <a:rPr lang="en-GB" dirty="0"/>
              <a:t>, is often influenced by responses to parent questionnaires where more information is requested</a:t>
            </a:r>
          </a:p>
          <a:p>
            <a:endParaRPr lang="en-GB" dirty="0"/>
          </a:p>
          <a:p>
            <a:r>
              <a:rPr lang="en-GB" dirty="0"/>
              <a:t>SLT monitor and discuss each set of survey results to check for any patterns or trends in concerns that would require wider improvement actions</a:t>
            </a:r>
          </a:p>
          <a:p>
            <a:endParaRPr lang="en-GB" dirty="0"/>
          </a:p>
          <a:p>
            <a:r>
              <a:rPr lang="en-GB" dirty="0"/>
              <a:t>Surveys are also collated into BGE (S1-3) and Senior Phase (S4-6) to allow us to evaluate a larger set of responses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071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3738" y="1420706"/>
            <a:ext cx="75993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81089"/>
            <a:ext cx="10515600" cy="1325563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Feedback from parents and carers on reports</a:t>
            </a:r>
            <a:br>
              <a:rPr lang="en-GB" b="1" dirty="0">
                <a:solidFill>
                  <a:srgbClr val="FFFF00"/>
                </a:solidFill>
              </a:rPr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943100"/>
            <a:ext cx="11049000" cy="468629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Returned forms are passed to House Depute so that any questions or concerns can be followed up </a:t>
            </a:r>
            <a:r>
              <a:rPr lang="en-GB" dirty="0" err="1"/>
              <a:t>eg</a:t>
            </a:r>
            <a:r>
              <a:rPr lang="en-GB" dirty="0"/>
              <a:t>. Principal Teacher of the subject asked to call parent to clarify report</a:t>
            </a:r>
          </a:p>
          <a:p>
            <a:endParaRPr lang="en-GB" dirty="0"/>
          </a:p>
          <a:p>
            <a:r>
              <a:rPr lang="en-GB" dirty="0"/>
              <a:t>Information is collated for each year group after the last round of reports and discussed by SLT</a:t>
            </a:r>
          </a:p>
          <a:p>
            <a:endParaRPr lang="en-GB" dirty="0"/>
          </a:p>
          <a:p>
            <a:r>
              <a:rPr lang="en-GB" dirty="0"/>
              <a:t>Any common themes/ priorities are shared with the relevant school improvement group</a:t>
            </a:r>
          </a:p>
          <a:p>
            <a:endParaRPr lang="en-GB" dirty="0"/>
          </a:p>
          <a:p>
            <a:r>
              <a:rPr lang="en-GB" dirty="0"/>
              <a:t>Potential improvements are discussed, staff consulted and actioned if appropriate</a:t>
            </a:r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04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301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3738" y="1420706"/>
            <a:ext cx="75993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92175" y="131434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Improvements made to pupil reports as a result of parent feedback</a:t>
            </a:r>
            <a:br>
              <a:rPr lang="en-GB" b="1" dirty="0">
                <a:solidFill>
                  <a:srgbClr val="FFFF00"/>
                </a:solidFill>
              </a:rPr>
            </a:b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2750" y="2238386"/>
            <a:ext cx="11474450" cy="4351338"/>
          </a:xfrm>
        </p:spPr>
        <p:txBody>
          <a:bodyPr/>
          <a:lstStyle/>
          <a:p>
            <a:r>
              <a:rPr lang="en-GB" b="1" u="sng" dirty="0">
                <a:solidFill>
                  <a:srgbClr val="FFFF00"/>
                </a:solidFill>
              </a:rPr>
              <a:t>Employability &amp; Social Skills</a:t>
            </a:r>
          </a:p>
          <a:p>
            <a:r>
              <a:rPr lang="en-GB" dirty="0"/>
              <a:t>The statements used by staff for these covered on </a:t>
            </a:r>
            <a:r>
              <a:rPr lang="en-GB" u="sng" dirty="0"/>
              <a:t>two</a:t>
            </a:r>
            <a:r>
              <a:rPr lang="en-GB" dirty="0"/>
              <a:t> aspects of each skill which some parents found confusing</a:t>
            </a:r>
          </a:p>
          <a:p>
            <a:r>
              <a:rPr lang="en-GB" b="1" dirty="0">
                <a:solidFill>
                  <a:srgbClr val="FFFF00"/>
                </a:solidFill>
              </a:rPr>
              <a:t>EG:  </a:t>
            </a:r>
            <a:r>
              <a:rPr lang="en-GB" b="1" dirty="0"/>
              <a:t>“</a:t>
            </a:r>
            <a:r>
              <a:rPr lang="en-GB" dirty="0"/>
              <a:t>Organisation” statement covered time keeping and coming prepared for classes</a:t>
            </a:r>
          </a:p>
          <a:p>
            <a:r>
              <a:rPr lang="en-GB" b="1" u="sng" dirty="0">
                <a:solidFill>
                  <a:srgbClr val="FFFF00"/>
                </a:solidFill>
              </a:rPr>
              <a:t>Action </a:t>
            </a:r>
          </a:p>
          <a:p>
            <a:r>
              <a:rPr lang="en-GB" dirty="0"/>
              <a:t>Statements were simplified to focus on </a:t>
            </a:r>
            <a:r>
              <a:rPr lang="en-GB" u="sng" dirty="0"/>
              <a:t>one</a:t>
            </a:r>
            <a:r>
              <a:rPr lang="en-GB" dirty="0"/>
              <a:t> key aspect to make the statement clearer and avoid confusion</a:t>
            </a:r>
          </a:p>
          <a:p>
            <a:r>
              <a:rPr lang="en-GB" b="1" dirty="0">
                <a:solidFill>
                  <a:srgbClr val="FFFF00"/>
                </a:solidFill>
              </a:rPr>
              <a:t>EG</a:t>
            </a:r>
            <a:r>
              <a:rPr lang="en-GB" dirty="0"/>
              <a:t>:  “Organisation” now focuses on coming prepared for classes</a:t>
            </a:r>
            <a:endParaRPr lang="en-GB" sz="2000" dirty="0"/>
          </a:p>
          <a:p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21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/>
          <a:srcRect l="33" t="12624" r="1879" b="75506"/>
          <a:stretch/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12750" y="1539886"/>
            <a:ext cx="11366500" cy="96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753" y="1292060"/>
            <a:ext cx="3925447" cy="531811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6917355" y="5168900"/>
            <a:ext cx="1185862" cy="342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8736" y="1253960"/>
            <a:ext cx="7321550" cy="1325563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rgbClr val="FFFF00"/>
                </a:solidFill>
              </a:rPr>
              <a:t>Improvements made to pupil reports as a result of parent feedback</a:t>
            </a:r>
            <a:br>
              <a:rPr lang="en-GB" sz="3200" b="1" dirty="0">
                <a:solidFill>
                  <a:srgbClr val="FFFF00"/>
                </a:solidFill>
              </a:rPr>
            </a:br>
            <a:endParaRPr lang="en-GB" sz="3200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38919" y="2383141"/>
            <a:ext cx="6819900" cy="435133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Some parents indicated the levels in BGE reports are not easy to understand</a:t>
            </a:r>
          </a:p>
          <a:p>
            <a:endParaRPr lang="en-GB" b="1" dirty="0">
              <a:solidFill>
                <a:srgbClr val="FFFF00"/>
              </a:solidFill>
            </a:endParaRPr>
          </a:p>
          <a:p>
            <a:r>
              <a:rPr lang="en-GB" b="1" dirty="0">
                <a:solidFill>
                  <a:srgbClr val="FFFF00"/>
                </a:solidFill>
              </a:rPr>
              <a:t>Actions:  </a:t>
            </a:r>
            <a:endParaRPr lang="en-GB" b="1" dirty="0"/>
          </a:p>
          <a:p>
            <a:r>
              <a:rPr lang="en-GB" b="1" dirty="0"/>
              <a:t>Levels in BGE are very broad – now broken down using “bronze/silver/gold” statements to explain progress in more detail</a:t>
            </a:r>
          </a:p>
          <a:p>
            <a:endParaRPr lang="en-GB" b="1" dirty="0"/>
          </a:p>
          <a:p>
            <a:r>
              <a:rPr lang="en-GB" b="1" dirty="0"/>
              <a:t>Parent Information Leaflet updated to include table and examples of pupil pathways to show how Levels in S1-3 progress into S4-6 and qualifications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237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2576</TotalTime>
  <Words>615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Grangemouth High School Parent Council</vt:lpstr>
      <vt:lpstr>When do we gather the views of parents and carers? </vt:lpstr>
      <vt:lpstr>PowerPoint Presentation</vt:lpstr>
      <vt:lpstr>How is the information from parent feedback used and what does it lead to?  </vt:lpstr>
      <vt:lpstr>Improvements made as a result of parent feedback </vt:lpstr>
      <vt:lpstr>Feedback from parents and carers on reports </vt:lpstr>
      <vt:lpstr>Improvements made to pupil reports as a result of parent feedback </vt:lpstr>
      <vt:lpstr>Improvements made to pupil reports as a result of parent feedback </vt:lpstr>
    </vt:vector>
  </TitlesOfParts>
  <Company>Falkirk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Parent/Carer Information Evening</dc:title>
  <dc:creator>Alison Humphreys</dc:creator>
  <cp:lastModifiedBy>Ashley Wood</cp:lastModifiedBy>
  <cp:revision>104</cp:revision>
  <cp:lastPrinted>2019-03-14T09:58:16Z</cp:lastPrinted>
  <dcterms:created xsi:type="dcterms:W3CDTF">2017-09-27T15:36:20Z</dcterms:created>
  <dcterms:modified xsi:type="dcterms:W3CDTF">2019-12-10T10:49:30Z</dcterms:modified>
</cp:coreProperties>
</file>