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144000" type="screen4x3"/>
  <p:notesSz cx="6881813" cy="96615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1974" y="-6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07C8F-77C5-4144-BAEF-21BA190CD569}" type="datetimeFigureOut">
              <a:rPr lang="en-GB" smtClean="0"/>
              <a:pPr/>
              <a:t>01/02/2016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8ABFA-C466-469A-9BB8-E1887D1F054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387" y="87759"/>
            <a:ext cx="30217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N4 Numeracy Part One – Practice Test  </a:t>
            </a:r>
            <a:endParaRPr lang="en-GB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60648" y="644659"/>
            <a:ext cx="32444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(1)      A new car costs £9000 plus VAT at 20%</a:t>
            </a:r>
          </a:p>
          <a:p>
            <a:pPr marL="342900" indent="-342900"/>
            <a:endParaRPr lang="en-GB" sz="1200" dirty="0" smtClean="0"/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(a)   Calculate the VAT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(b)   What is the total price of the new car ?</a:t>
            </a:r>
            <a:endParaRPr lang="en-GB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260648" y="2197477"/>
            <a:ext cx="5254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(2)     A box for cans </a:t>
            </a:r>
            <a:r>
              <a:rPr lang="en-GB" sz="1200" dirty="0" smtClean="0"/>
              <a:t>is </a:t>
            </a:r>
            <a:r>
              <a:rPr lang="en-GB" sz="1200" dirty="0" smtClean="0"/>
              <a:t>160g. It is designed to hold 20 cans. When it is full it weighs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4160g. 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How much does one can weigh ?</a:t>
            </a:r>
            <a:endParaRPr lang="en-GB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60648" y="3499641"/>
            <a:ext cx="5894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3"/>
            </a:pPr>
            <a:r>
              <a:rPr lang="en-GB" sz="1200" dirty="0" smtClean="0"/>
              <a:t>    Alex is going to America. How many Dollars will he get for £650 if the exchange rate is</a:t>
            </a:r>
            <a:endParaRPr lang="en-GB" sz="1200" dirty="0"/>
          </a:p>
          <a:p>
            <a:r>
              <a:rPr lang="en-GB" sz="1200" dirty="0"/>
              <a:t> </a:t>
            </a:r>
            <a:r>
              <a:rPr lang="en-GB" sz="1200" dirty="0" smtClean="0"/>
              <a:t>         1.65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3562" y="4499992"/>
            <a:ext cx="3146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arenBoth" startAt="4"/>
            </a:pPr>
            <a:r>
              <a:rPr lang="en-GB" sz="1200" dirty="0" smtClean="0"/>
              <a:t>The triangles below are right angled</a:t>
            </a:r>
          </a:p>
          <a:p>
            <a:endParaRPr lang="en-GB" sz="1200" dirty="0"/>
          </a:p>
          <a:p>
            <a:r>
              <a:rPr lang="en-GB" sz="1200" dirty="0"/>
              <a:t> </a:t>
            </a:r>
            <a:r>
              <a:rPr lang="en-GB" sz="1200" dirty="0" smtClean="0"/>
              <a:t>       (</a:t>
            </a:r>
            <a:r>
              <a:rPr lang="en-GB" sz="1200" dirty="0" err="1" smtClean="0"/>
              <a:t>i</a:t>
            </a:r>
            <a:r>
              <a:rPr lang="en-GB" sz="1200" dirty="0" smtClean="0"/>
              <a:t>)    Measure the length of the longest side</a:t>
            </a:r>
          </a:p>
          <a:p>
            <a:r>
              <a:rPr lang="en-GB" sz="1200" dirty="0"/>
              <a:t> </a:t>
            </a:r>
            <a:r>
              <a:rPr lang="en-GB" sz="1200" dirty="0" smtClean="0"/>
              <a:t>       (ii)   Measure the angle marked *</a:t>
            </a:r>
            <a:endParaRPr lang="en-GB" sz="1200" dirty="0"/>
          </a:p>
        </p:txBody>
      </p:sp>
      <p:pic>
        <p:nvPicPr>
          <p:cNvPr id="2050" name="Picture 2" descr="C:\Program Files (x86)\Microsoft Office\MEDIA\CAGCAT10\j021295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7152" y="683568"/>
            <a:ext cx="1490915" cy="93610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60648" y="6024934"/>
            <a:ext cx="3513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</a:t>
            </a:r>
            <a:r>
              <a:rPr lang="en-GB" sz="1200" dirty="0"/>
              <a:t>a</a:t>
            </a:r>
            <a:r>
              <a:rPr lang="en-GB" sz="1200" dirty="0" smtClean="0"/>
              <a:t>)</a:t>
            </a:r>
            <a:endParaRPr lang="en-GB" sz="1200" dirty="0"/>
          </a:p>
        </p:txBody>
      </p:sp>
      <p:sp>
        <p:nvSpPr>
          <p:cNvPr id="13" name="Right Triangle 12"/>
          <p:cNvSpPr/>
          <p:nvPr/>
        </p:nvSpPr>
        <p:spPr>
          <a:xfrm rot="10800000">
            <a:off x="573554" y="6157916"/>
            <a:ext cx="2783438" cy="2518539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150604" y="6157916"/>
            <a:ext cx="216024" cy="2160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3656892" y="6084168"/>
            <a:ext cx="357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(b)</a:t>
            </a:r>
            <a:endParaRPr lang="en-GB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2996952" y="7958117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*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17" name="Right Triangle 16"/>
          <p:cNvSpPr/>
          <p:nvPr/>
        </p:nvSpPr>
        <p:spPr>
          <a:xfrm>
            <a:off x="4005064" y="6217151"/>
            <a:ext cx="2736304" cy="1740966"/>
          </a:xfrm>
          <a:prstGeom prst="rtTriangl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005064" y="7634782"/>
            <a:ext cx="216024" cy="32333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3951208" y="6229925"/>
            <a:ext cx="413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0000"/>
                </a:solidFill>
              </a:rPr>
              <a:t>*</a:t>
            </a:r>
            <a:endParaRPr lang="en-GB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8640" y="179512"/>
            <a:ext cx="63723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(5)     The maximum temperature recorded on a Greek Island was 38°C. The minimum temperature </a:t>
            </a:r>
            <a:endParaRPr lang="en-GB" sz="1600" dirty="0" smtClean="0">
              <a:solidFill>
                <a:srgbClr val="FF0000"/>
              </a:solidFill>
            </a:endParaRPr>
          </a:p>
          <a:p>
            <a:pPr marL="342900" indent="-342900"/>
            <a:r>
              <a:rPr lang="en-GB" sz="1600" dirty="0">
                <a:solidFill>
                  <a:srgbClr val="FF0000"/>
                </a:solidFill>
              </a:rPr>
              <a:t>	</a:t>
            </a:r>
            <a:r>
              <a:rPr lang="en-GB" sz="1200" dirty="0" smtClean="0"/>
              <a:t>-12°C.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What is the difference in the temperatures?</a:t>
            </a:r>
            <a:endParaRPr lang="en-GB" sz="1200" dirty="0"/>
          </a:p>
        </p:txBody>
      </p:sp>
      <p:sp>
        <p:nvSpPr>
          <p:cNvPr id="12" name="Rectangle 11"/>
          <p:cNvSpPr/>
          <p:nvPr/>
        </p:nvSpPr>
        <p:spPr>
          <a:xfrm>
            <a:off x="548680" y="3059832"/>
            <a:ext cx="1368152" cy="23042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16632" y="1403648"/>
            <a:ext cx="4735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(6)      Some coloured water has been added to the measuring jars below.</a:t>
            </a:r>
          </a:p>
          <a:p>
            <a:pPr marL="342900" indent="-342900"/>
            <a:r>
              <a:rPr lang="en-GB" sz="1200" dirty="0"/>
              <a:t>	</a:t>
            </a:r>
            <a:r>
              <a:rPr lang="en-GB" sz="1200" dirty="0" smtClean="0"/>
              <a:t>How much water is needed to fill up the jars.</a:t>
            </a:r>
            <a:endParaRPr lang="en-GB" sz="1200" dirty="0"/>
          </a:p>
        </p:txBody>
      </p:sp>
      <p:sp>
        <p:nvSpPr>
          <p:cNvPr id="14" name="Rectangle 13"/>
          <p:cNvSpPr/>
          <p:nvPr/>
        </p:nvSpPr>
        <p:spPr>
          <a:xfrm>
            <a:off x="548680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116632" y="2206769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(a)  </a:t>
            </a:r>
            <a:endParaRPr lang="en-GB" sz="1200" dirty="0"/>
          </a:p>
        </p:txBody>
      </p:sp>
      <p:cxnSp>
        <p:nvCxnSpPr>
          <p:cNvPr id="16" name="Straight Connector 15"/>
          <p:cNvCxnSpPr>
            <a:stCxn id="14" idx="0"/>
            <a:endCxn id="14" idx="2"/>
          </p:cNvCxnSpPr>
          <p:nvPr/>
        </p:nvCxnSpPr>
        <p:spPr>
          <a:xfrm>
            <a:off x="1232756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124744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124744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1124744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124744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52736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124744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124744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124744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124744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52736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124744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124744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124744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24744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52736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124744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24744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1124744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124744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052736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340768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1340768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39" name="Rectangle 38"/>
          <p:cNvSpPr/>
          <p:nvPr/>
        </p:nvSpPr>
        <p:spPr>
          <a:xfrm>
            <a:off x="2746697" y="4087689"/>
            <a:ext cx="1368152" cy="12763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/>
          <p:cNvSpPr/>
          <p:nvPr/>
        </p:nvSpPr>
        <p:spPr>
          <a:xfrm>
            <a:off x="2746697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/>
          <p:cNvSpPr txBox="1"/>
          <p:nvPr/>
        </p:nvSpPr>
        <p:spPr>
          <a:xfrm>
            <a:off x="2314649" y="2206769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(b)  </a:t>
            </a:r>
            <a:endParaRPr lang="en-GB" sz="1200" dirty="0"/>
          </a:p>
        </p:txBody>
      </p:sp>
      <p:cxnSp>
        <p:nvCxnSpPr>
          <p:cNvPr id="42" name="Straight Connector 41"/>
          <p:cNvCxnSpPr>
            <a:stCxn id="40" idx="0"/>
            <a:endCxn id="40" idx="2"/>
          </p:cNvCxnSpPr>
          <p:nvPr/>
        </p:nvCxnSpPr>
        <p:spPr>
          <a:xfrm>
            <a:off x="3430773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3322761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322761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322761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322761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3250753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3322761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3322761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3322761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322761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250753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322761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322761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3322761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3322761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250753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322761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3322761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3322761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3322761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3250753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538785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64" name="TextBox 63"/>
          <p:cNvSpPr txBox="1"/>
          <p:nvPr/>
        </p:nvSpPr>
        <p:spPr>
          <a:xfrm>
            <a:off x="3538785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65" name="Rectangle 64"/>
          <p:cNvSpPr/>
          <p:nvPr/>
        </p:nvSpPr>
        <p:spPr>
          <a:xfrm>
            <a:off x="4978945" y="2915816"/>
            <a:ext cx="1368152" cy="24482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/>
          <p:cNvSpPr/>
          <p:nvPr/>
        </p:nvSpPr>
        <p:spPr>
          <a:xfrm>
            <a:off x="4978945" y="2267744"/>
            <a:ext cx="1368152" cy="3096344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TextBox 66"/>
          <p:cNvSpPr txBox="1"/>
          <p:nvPr/>
        </p:nvSpPr>
        <p:spPr>
          <a:xfrm>
            <a:off x="4546897" y="2206769"/>
            <a:ext cx="428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r>
              <a:rPr lang="en-GB" sz="1200" dirty="0" smtClean="0"/>
              <a:t>(b)  </a:t>
            </a:r>
            <a:endParaRPr lang="en-GB" sz="1200" dirty="0"/>
          </a:p>
        </p:txBody>
      </p:sp>
      <p:cxnSp>
        <p:nvCxnSpPr>
          <p:cNvPr id="68" name="Straight Connector 67"/>
          <p:cNvCxnSpPr>
            <a:stCxn id="66" idx="0"/>
            <a:endCxn id="66" idx="2"/>
          </p:cNvCxnSpPr>
          <p:nvPr/>
        </p:nvCxnSpPr>
        <p:spPr>
          <a:xfrm>
            <a:off x="5663021" y="2267744"/>
            <a:ext cx="0" cy="3096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555009" y="522007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555009" y="507605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5555009" y="493204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555009" y="478802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5483001" y="464400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5555009" y="449999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555009" y="435597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5555009" y="421196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5555009" y="406794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5483001" y="392392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5555009" y="377991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555009" y="363589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555009" y="349188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5555009" y="334786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5483001" y="320384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5555009" y="3059832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555009" y="2915816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555009" y="2771800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555009" y="2627784"/>
            <a:ext cx="2160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5483001" y="2483768"/>
            <a:ext cx="36004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771033" y="377991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1 litre</a:t>
            </a:r>
            <a:endParaRPr lang="en-GB" sz="1400" dirty="0"/>
          </a:p>
        </p:txBody>
      </p:sp>
      <p:sp>
        <p:nvSpPr>
          <p:cNvPr id="90" name="TextBox 89"/>
          <p:cNvSpPr txBox="1"/>
          <p:nvPr/>
        </p:nvSpPr>
        <p:spPr>
          <a:xfrm>
            <a:off x="5771033" y="2339752"/>
            <a:ext cx="6102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</a:t>
            </a:r>
            <a:r>
              <a:rPr lang="en-GB" sz="1400" dirty="0" smtClean="0"/>
              <a:t> litre</a:t>
            </a:r>
            <a:endParaRPr lang="en-GB" sz="1400" dirty="0"/>
          </a:p>
        </p:txBody>
      </p:sp>
      <p:sp>
        <p:nvSpPr>
          <p:cNvPr id="93" name="TextBox 92"/>
          <p:cNvSpPr txBox="1"/>
          <p:nvPr/>
        </p:nvSpPr>
        <p:spPr>
          <a:xfrm>
            <a:off x="339512" y="5920407"/>
            <a:ext cx="606608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(7)     Kimberley is hiring a car for five days. She is trying to choose between two offers shown. </a:t>
            </a:r>
          </a:p>
          <a:p>
            <a:pPr marL="342900" indent="-342900"/>
            <a:r>
              <a:rPr lang="en-GB" sz="1200" dirty="0"/>
              <a:t>	</a:t>
            </a:r>
            <a:endParaRPr lang="en-GB" sz="1200" dirty="0" smtClean="0"/>
          </a:p>
          <a:p>
            <a:pPr marL="342900" indent="-342900"/>
            <a:endParaRPr lang="en-GB" sz="1200" dirty="0"/>
          </a:p>
          <a:p>
            <a:pPr marL="342900" indent="-342900"/>
            <a:r>
              <a:rPr lang="en-GB" sz="1200" dirty="0" smtClean="0"/>
              <a:t>       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                           Green Car                                                           Joe’s Cars</a:t>
            </a:r>
          </a:p>
          <a:p>
            <a:pPr marL="342900" indent="-342900"/>
            <a:endParaRPr lang="en-GB" sz="1200" dirty="0"/>
          </a:p>
          <a:p>
            <a:pPr marL="342900" indent="-342900"/>
            <a:r>
              <a:rPr lang="en-GB" sz="1200" dirty="0" smtClean="0"/>
              <a:t>                            £50 deposit and                                                £30 deposit and </a:t>
            </a:r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                   £45 per day                                                        £48 per day</a:t>
            </a:r>
          </a:p>
          <a:p>
            <a:pPr marL="342900" indent="-342900"/>
            <a:endParaRPr lang="en-GB" sz="1200" dirty="0"/>
          </a:p>
          <a:p>
            <a:pPr marL="342900" indent="-342900"/>
            <a:endParaRPr lang="en-GB" sz="1200" dirty="0" smtClean="0"/>
          </a:p>
          <a:p>
            <a:pPr marL="342900" indent="-342900"/>
            <a:r>
              <a:rPr lang="en-GB" sz="1200" dirty="0"/>
              <a:t> </a:t>
            </a:r>
            <a:r>
              <a:rPr lang="en-GB" sz="1200" dirty="0" smtClean="0"/>
              <a:t>        </a:t>
            </a:r>
          </a:p>
          <a:p>
            <a:pPr marL="342900" indent="-342900"/>
            <a:r>
              <a:rPr lang="en-GB" sz="1200" dirty="0" smtClean="0"/>
              <a:t>Which company has the cheaper deal ?</a:t>
            </a:r>
            <a:endParaRPr lang="en-GB" sz="1200" dirty="0"/>
          </a:p>
        </p:txBody>
      </p:sp>
      <p:sp>
        <p:nvSpPr>
          <p:cNvPr id="94" name="Rounded Rectangle 93"/>
          <p:cNvSpPr/>
          <p:nvPr/>
        </p:nvSpPr>
        <p:spPr>
          <a:xfrm>
            <a:off x="1133128" y="6660232"/>
            <a:ext cx="2016224" cy="1080120"/>
          </a:xfrm>
          <a:prstGeom prst="round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5" name="Rounded Rectangle 94"/>
          <p:cNvSpPr/>
          <p:nvPr/>
        </p:nvSpPr>
        <p:spPr>
          <a:xfrm>
            <a:off x="3797424" y="6660232"/>
            <a:ext cx="2016224" cy="1080120"/>
          </a:xfrm>
          <a:prstGeom prst="round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177</Words>
  <Application>Microsoft Office PowerPoint</Application>
  <PresentationFormat>On-screen Show (4:3)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elizabeth_harding@btinternet.com</cp:lastModifiedBy>
  <cp:revision>20</cp:revision>
  <cp:lastPrinted>2016-02-01T21:32:52Z</cp:lastPrinted>
  <dcterms:created xsi:type="dcterms:W3CDTF">2015-02-11T20:39:05Z</dcterms:created>
  <dcterms:modified xsi:type="dcterms:W3CDTF">2016-02-01T21:47:22Z</dcterms:modified>
</cp:coreProperties>
</file>