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229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1387" y="87759"/>
            <a:ext cx="3262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N4 Numeracy Part One – Practice Test </a:t>
            </a:r>
            <a:r>
              <a:rPr lang="en-GB" sz="1400" dirty="0" smtClean="0"/>
              <a:t>(2)  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60648" y="644659"/>
            <a:ext cx="37862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(1)      A new computer costs £450 plus VAT at 20%</a:t>
            </a:r>
          </a:p>
          <a:p>
            <a:pPr marL="342900" indent="-342900"/>
            <a:endParaRPr lang="en-GB" sz="1200" dirty="0" smtClean="0"/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(a)   Calculate the VAT</a:t>
            </a:r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 (b)   What is the total price of the new computer ?</a:t>
            </a:r>
            <a:endParaRPr lang="en-GB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60648" y="2197477"/>
            <a:ext cx="5939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(2)     A box for sweets weighs 70g. It is designed to hold 300 sweets. When it is full it weighs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1570g. 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How much does one sweet weigh ?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60648" y="3499641"/>
            <a:ext cx="5648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3"/>
            </a:pPr>
            <a:r>
              <a:rPr lang="en-GB" sz="1200" dirty="0" smtClean="0"/>
              <a:t>    </a:t>
            </a:r>
            <a:r>
              <a:rPr lang="en-GB" sz="1200" dirty="0" err="1" smtClean="0"/>
              <a:t>Trini</a:t>
            </a:r>
            <a:r>
              <a:rPr lang="en-GB" sz="1200" dirty="0" smtClean="0"/>
              <a:t> is going to Italy. How many Euros will she get for £420 if the exchange rate is</a:t>
            </a:r>
            <a:endParaRPr lang="en-GB" sz="1200" dirty="0"/>
          </a:p>
          <a:p>
            <a:r>
              <a:rPr lang="en-GB" sz="1200" dirty="0"/>
              <a:t> </a:t>
            </a:r>
            <a:r>
              <a:rPr lang="en-GB" sz="1200" dirty="0" smtClean="0"/>
              <a:t>         1.42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562" y="4499992"/>
            <a:ext cx="3146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4"/>
            </a:pPr>
            <a:r>
              <a:rPr lang="en-GB" sz="1200" dirty="0" smtClean="0"/>
              <a:t>The triangles below are right angled</a:t>
            </a:r>
          </a:p>
          <a:p>
            <a:endParaRPr lang="en-GB" sz="1200" dirty="0"/>
          </a:p>
          <a:p>
            <a:r>
              <a:rPr lang="en-GB" sz="1200" dirty="0"/>
              <a:t> </a:t>
            </a:r>
            <a:r>
              <a:rPr lang="en-GB" sz="1200" dirty="0" smtClean="0"/>
              <a:t>       (</a:t>
            </a:r>
            <a:r>
              <a:rPr lang="en-GB" sz="1200" dirty="0" err="1" smtClean="0"/>
              <a:t>i</a:t>
            </a:r>
            <a:r>
              <a:rPr lang="en-GB" sz="1200" dirty="0" smtClean="0"/>
              <a:t>)    Measure the length of the longest side</a:t>
            </a:r>
          </a:p>
          <a:p>
            <a:r>
              <a:rPr lang="en-GB" sz="1200" dirty="0"/>
              <a:t> </a:t>
            </a:r>
            <a:r>
              <a:rPr lang="en-GB" sz="1200" dirty="0" smtClean="0"/>
              <a:t>       (ii)   Measure the angle marked *</a:t>
            </a:r>
            <a:endParaRPr lang="en-GB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260648" y="6024934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</a:t>
            </a:r>
            <a:r>
              <a:rPr lang="en-GB" sz="1200" dirty="0" err="1" smtClean="0"/>
              <a:t>i</a:t>
            </a:r>
            <a:r>
              <a:rPr lang="en-GB" sz="1200" dirty="0" smtClean="0"/>
              <a:t>)</a:t>
            </a:r>
            <a:endParaRPr lang="en-GB" sz="1200" dirty="0"/>
          </a:p>
        </p:txBody>
      </p:sp>
      <p:sp>
        <p:nvSpPr>
          <p:cNvPr id="13" name="Right Triangle 12"/>
          <p:cNvSpPr/>
          <p:nvPr/>
        </p:nvSpPr>
        <p:spPr>
          <a:xfrm rot="10800000">
            <a:off x="582740" y="6145143"/>
            <a:ext cx="2837294" cy="1150388"/>
          </a:xfrm>
          <a:prstGeom prst="rt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188840" y="6145143"/>
            <a:ext cx="216024" cy="2160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3656892" y="6084168"/>
            <a:ext cx="348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(ii)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1233275" y="6084168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*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7" name="Right Triangle 16"/>
          <p:cNvSpPr/>
          <p:nvPr/>
        </p:nvSpPr>
        <p:spPr>
          <a:xfrm>
            <a:off x="4005064" y="6217150"/>
            <a:ext cx="2736304" cy="2819345"/>
          </a:xfrm>
          <a:prstGeom prst="rt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008570" y="8713160"/>
            <a:ext cx="216024" cy="3233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4005064" y="6407333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*</a:t>
            </a:r>
            <a:endParaRPr lang="en-GB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8640" y="179512"/>
            <a:ext cx="6746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(5)     The maximum temperature recorded in the Australian desert was 47°C. The minimum temperature </a:t>
            </a:r>
            <a:endParaRPr lang="en-GB" sz="160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GB" sz="1600" dirty="0">
                <a:solidFill>
                  <a:srgbClr val="FF0000"/>
                </a:solidFill>
              </a:rPr>
              <a:t>	</a:t>
            </a:r>
            <a:r>
              <a:rPr lang="en-GB" sz="1200" dirty="0" smtClean="0"/>
              <a:t>-</a:t>
            </a:r>
            <a:r>
              <a:rPr lang="en-GB" sz="1200" dirty="0"/>
              <a:t>3</a:t>
            </a:r>
            <a:r>
              <a:rPr lang="en-GB" sz="1200" dirty="0" smtClean="0"/>
              <a:t>°C.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What is the difference in the temperatures?</a:t>
            </a:r>
            <a:endParaRPr lang="en-GB" sz="1200" dirty="0"/>
          </a:p>
        </p:txBody>
      </p:sp>
      <p:sp>
        <p:nvSpPr>
          <p:cNvPr id="12" name="Rectangle 11"/>
          <p:cNvSpPr/>
          <p:nvPr/>
        </p:nvSpPr>
        <p:spPr>
          <a:xfrm>
            <a:off x="548680" y="2791544"/>
            <a:ext cx="1368152" cy="257254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16632" y="1403648"/>
            <a:ext cx="4735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(6)      Some coloured water has been added to the measuring jars below.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How much water is needed to fill up the jars.</a:t>
            </a:r>
            <a:endParaRPr lang="en-GB" sz="1200" dirty="0"/>
          </a:p>
        </p:txBody>
      </p:sp>
      <p:sp>
        <p:nvSpPr>
          <p:cNvPr id="14" name="Rectangle 13"/>
          <p:cNvSpPr/>
          <p:nvPr/>
        </p:nvSpPr>
        <p:spPr>
          <a:xfrm>
            <a:off x="548680" y="2267744"/>
            <a:ext cx="1368152" cy="309634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16632" y="2206769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(a)  </a:t>
            </a:r>
            <a:endParaRPr lang="en-GB" sz="1200" dirty="0"/>
          </a:p>
        </p:txBody>
      </p:sp>
      <p:cxnSp>
        <p:nvCxnSpPr>
          <p:cNvPr id="16" name="Straight Connector 15"/>
          <p:cNvCxnSpPr>
            <a:stCxn id="14" idx="0"/>
            <a:endCxn id="14" idx="2"/>
          </p:cNvCxnSpPr>
          <p:nvPr/>
        </p:nvCxnSpPr>
        <p:spPr>
          <a:xfrm>
            <a:off x="1232756" y="2267744"/>
            <a:ext cx="0" cy="3096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24744" y="522007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24744" y="507605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24744" y="493204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124744" y="478802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52736" y="464400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124744" y="449999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124744" y="435597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24744" y="421196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124744" y="406794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52736" y="392392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124744" y="377991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124744" y="363589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124744" y="349188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24744" y="334786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52736" y="320384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124744" y="305983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24744" y="291581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124744" y="277180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124744" y="262778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052736" y="248376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340768" y="377991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1 litre</a:t>
            </a:r>
            <a:endParaRPr lang="en-GB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1340768" y="233975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</a:t>
            </a:r>
            <a:r>
              <a:rPr lang="en-GB" sz="1400" dirty="0" smtClean="0"/>
              <a:t> litre</a:t>
            </a:r>
            <a:endParaRPr lang="en-GB" sz="1400" dirty="0"/>
          </a:p>
        </p:txBody>
      </p:sp>
      <p:sp>
        <p:nvSpPr>
          <p:cNvPr id="39" name="Rectangle 38"/>
          <p:cNvSpPr/>
          <p:nvPr/>
        </p:nvSpPr>
        <p:spPr>
          <a:xfrm>
            <a:off x="2746697" y="3367609"/>
            <a:ext cx="1368152" cy="19964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2746697" y="2267744"/>
            <a:ext cx="1368152" cy="309634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2314649" y="2206769"/>
            <a:ext cx="42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(b)  </a:t>
            </a:r>
            <a:endParaRPr lang="en-GB" sz="1200" dirty="0"/>
          </a:p>
        </p:txBody>
      </p:sp>
      <p:cxnSp>
        <p:nvCxnSpPr>
          <p:cNvPr id="42" name="Straight Connector 41"/>
          <p:cNvCxnSpPr>
            <a:stCxn id="40" idx="0"/>
            <a:endCxn id="40" idx="2"/>
          </p:cNvCxnSpPr>
          <p:nvPr/>
        </p:nvCxnSpPr>
        <p:spPr>
          <a:xfrm>
            <a:off x="3430773" y="2267744"/>
            <a:ext cx="0" cy="3096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322761" y="522007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322761" y="507605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322761" y="493204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322761" y="478802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250753" y="464400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3322761" y="449999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322761" y="435597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3322761" y="421196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322761" y="406794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250753" y="392392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322761" y="377991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322761" y="363589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322761" y="349188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322761" y="334786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250753" y="320384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322761" y="305983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22761" y="291581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322761" y="277180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322761" y="262778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250753" y="248376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538785" y="377991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1 litre</a:t>
            </a:r>
            <a:endParaRPr lang="en-GB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3538785" y="233975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</a:t>
            </a:r>
            <a:r>
              <a:rPr lang="en-GB" sz="1400" dirty="0" smtClean="0"/>
              <a:t> litre</a:t>
            </a:r>
            <a:endParaRPr lang="en-GB" sz="1400" dirty="0"/>
          </a:p>
        </p:txBody>
      </p:sp>
      <p:sp>
        <p:nvSpPr>
          <p:cNvPr id="65" name="Rectangle 64"/>
          <p:cNvSpPr/>
          <p:nvPr/>
        </p:nvSpPr>
        <p:spPr>
          <a:xfrm>
            <a:off x="4978945" y="4807768"/>
            <a:ext cx="1368152" cy="5563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/>
        </p:nvSpPr>
        <p:spPr>
          <a:xfrm>
            <a:off x="4978945" y="2267744"/>
            <a:ext cx="1368152" cy="309634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/>
          <p:cNvSpPr txBox="1"/>
          <p:nvPr/>
        </p:nvSpPr>
        <p:spPr>
          <a:xfrm>
            <a:off x="4546897" y="2206769"/>
            <a:ext cx="42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(b)  </a:t>
            </a:r>
            <a:endParaRPr lang="en-GB" sz="1200" dirty="0"/>
          </a:p>
        </p:txBody>
      </p:sp>
      <p:cxnSp>
        <p:nvCxnSpPr>
          <p:cNvPr id="68" name="Straight Connector 67"/>
          <p:cNvCxnSpPr>
            <a:stCxn id="66" idx="0"/>
            <a:endCxn id="66" idx="2"/>
          </p:cNvCxnSpPr>
          <p:nvPr/>
        </p:nvCxnSpPr>
        <p:spPr>
          <a:xfrm>
            <a:off x="5663021" y="2267744"/>
            <a:ext cx="0" cy="3096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555009" y="522007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555009" y="507605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555009" y="493204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555009" y="478802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483001" y="464400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555009" y="449999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555009" y="435597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555009" y="421196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555009" y="406794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3001" y="392392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5555009" y="377991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555009" y="363589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555009" y="349188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555009" y="334786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5483001" y="320384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5555009" y="305983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555009" y="291581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555009" y="277180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555009" y="262778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5483001" y="248376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771033" y="377991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1 litre</a:t>
            </a:r>
            <a:endParaRPr lang="en-GB" sz="1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71033" y="233975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</a:t>
            </a:r>
            <a:r>
              <a:rPr lang="en-GB" sz="1400" dirty="0" smtClean="0"/>
              <a:t> litre</a:t>
            </a:r>
            <a:endParaRPr lang="en-GB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339512" y="5920407"/>
            <a:ext cx="580139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(7)     Kerri is hiring a car for five days. She is trying to choose between two offers shown. </a:t>
            </a:r>
          </a:p>
          <a:p>
            <a:pPr marL="342900" indent="-342900"/>
            <a:r>
              <a:rPr lang="en-GB" sz="1200" dirty="0"/>
              <a:t>	</a:t>
            </a:r>
            <a:endParaRPr lang="en-GB" sz="1200" dirty="0" smtClean="0"/>
          </a:p>
          <a:p>
            <a:pPr marL="342900" indent="-342900"/>
            <a:endParaRPr lang="en-GB" sz="1200" dirty="0"/>
          </a:p>
          <a:p>
            <a:pPr marL="342900" indent="-342900"/>
            <a:r>
              <a:rPr lang="en-GB" sz="1200" dirty="0" smtClean="0"/>
              <a:t>       </a:t>
            </a:r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                            Blue   Car                                                           Bob’s Cars</a:t>
            </a:r>
          </a:p>
          <a:p>
            <a:pPr marL="342900" indent="-342900"/>
            <a:endParaRPr lang="en-GB" sz="1200" dirty="0"/>
          </a:p>
          <a:p>
            <a:pPr marL="342900" indent="-342900"/>
            <a:r>
              <a:rPr lang="en-GB" sz="1200" dirty="0" smtClean="0"/>
              <a:t>                            £60 deposit and                                                £40 deposit and </a:t>
            </a:r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                   £32 per day                                                        £39 per day</a:t>
            </a:r>
          </a:p>
          <a:p>
            <a:pPr marL="342900" indent="-342900"/>
            <a:endParaRPr lang="en-GB" sz="1200" dirty="0"/>
          </a:p>
          <a:p>
            <a:pPr marL="342900" indent="-342900"/>
            <a:endParaRPr lang="en-GB" sz="1200" dirty="0" smtClean="0"/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</a:t>
            </a:r>
          </a:p>
          <a:p>
            <a:pPr marL="342900" indent="-342900"/>
            <a:r>
              <a:rPr lang="en-GB" sz="1200" dirty="0" smtClean="0"/>
              <a:t>Which company has the cheaper deal ?</a:t>
            </a:r>
            <a:endParaRPr lang="en-GB" sz="1200" dirty="0"/>
          </a:p>
        </p:txBody>
      </p:sp>
      <p:sp>
        <p:nvSpPr>
          <p:cNvPr id="94" name="Rounded Rectangle 93"/>
          <p:cNvSpPr/>
          <p:nvPr/>
        </p:nvSpPr>
        <p:spPr>
          <a:xfrm>
            <a:off x="1133128" y="6660232"/>
            <a:ext cx="2016224" cy="1080120"/>
          </a:xfrm>
          <a:prstGeom prst="round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Rounded Rectangle 94"/>
          <p:cNvSpPr/>
          <p:nvPr/>
        </p:nvSpPr>
        <p:spPr>
          <a:xfrm>
            <a:off x="3797424" y="6660232"/>
            <a:ext cx="2016224" cy="1080120"/>
          </a:xfrm>
          <a:prstGeom prst="round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180</Words>
  <Application>Microsoft Office PowerPoint</Application>
  <PresentationFormat>On-screen Show (4:3)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elizabeth_harding@btinternet.com</cp:lastModifiedBy>
  <cp:revision>20</cp:revision>
  <dcterms:created xsi:type="dcterms:W3CDTF">2015-02-11T20:39:05Z</dcterms:created>
  <dcterms:modified xsi:type="dcterms:W3CDTF">2016-02-01T21:42:37Z</dcterms:modified>
</cp:coreProperties>
</file>