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144000" type="screen4x3"/>
  <p:notesSz cx="6858000" cy="97377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029" autoAdjust="0"/>
  </p:normalViewPr>
  <p:slideViewPr>
    <p:cSldViewPr>
      <p:cViewPr varScale="1">
        <p:scale>
          <a:sx n="51" d="100"/>
          <a:sy n="51" d="100"/>
        </p:scale>
        <p:origin x="1278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A739-F302-4110-879D-079C0B0FE67A}" type="datetimeFigureOut">
              <a:rPr lang="en-GB" smtClean="0"/>
              <a:pPr/>
              <a:t>02/09/2019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A739-F302-4110-879D-079C0B0FE67A}" type="datetimeFigureOut">
              <a:rPr lang="en-GB" smtClean="0"/>
              <a:pPr/>
              <a:t>02/09/2019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A739-F302-4110-879D-079C0B0FE67A}" type="datetimeFigureOut">
              <a:rPr lang="en-GB" smtClean="0"/>
              <a:pPr/>
              <a:t>02/09/2019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A739-F302-4110-879D-079C0B0FE67A}" type="datetimeFigureOut">
              <a:rPr lang="en-GB" smtClean="0"/>
              <a:pPr/>
              <a:t>02/09/2019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A739-F302-4110-879D-079C0B0FE67A}" type="datetimeFigureOut">
              <a:rPr lang="en-GB" smtClean="0"/>
              <a:pPr/>
              <a:t>02/09/2019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A739-F302-4110-879D-079C0B0FE67A}" type="datetimeFigureOut">
              <a:rPr lang="en-GB" smtClean="0"/>
              <a:pPr/>
              <a:t>02/09/2019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A739-F302-4110-879D-079C0B0FE67A}" type="datetimeFigureOut">
              <a:rPr lang="en-GB" smtClean="0"/>
              <a:pPr/>
              <a:t>02/09/2019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A739-F302-4110-879D-079C0B0FE67A}" type="datetimeFigureOut">
              <a:rPr lang="en-GB" smtClean="0"/>
              <a:pPr/>
              <a:t>02/09/2019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A739-F302-4110-879D-079C0B0FE67A}" type="datetimeFigureOut">
              <a:rPr lang="en-GB" smtClean="0"/>
              <a:pPr/>
              <a:t>02/09/2019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A739-F302-4110-879D-079C0B0FE67A}" type="datetimeFigureOut">
              <a:rPr lang="en-GB" smtClean="0"/>
              <a:pPr/>
              <a:t>02/09/2019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A739-F302-4110-879D-079C0B0FE67A}" type="datetimeFigureOut">
              <a:rPr lang="en-GB" smtClean="0"/>
              <a:pPr/>
              <a:t>02/09/2019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CA739-F302-4110-879D-079C0B0FE67A}" type="datetimeFigureOut">
              <a:rPr lang="en-GB" smtClean="0"/>
              <a:pPr/>
              <a:t>02/09/2019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56792" y="87759"/>
            <a:ext cx="4037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National 4 Expressions NAB Part 1  Practice </a:t>
            </a:r>
            <a:r>
              <a:rPr lang="en-GB" sz="1400" smtClean="0"/>
              <a:t>Test (3)</a:t>
            </a:r>
            <a:endParaRPr lang="en-GB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188640" y="539552"/>
            <a:ext cx="6316601" cy="80637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Both"/>
            </a:pPr>
            <a:r>
              <a:rPr lang="en-GB" sz="1400" dirty="0" smtClean="0"/>
              <a:t>Simplify                           15x + y  - 6x  + 4y</a:t>
            </a:r>
          </a:p>
          <a:p>
            <a:pPr marL="342900" indent="-342900">
              <a:buAutoNum type="arabicParenBoth"/>
            </a:pPr>
            <a:endParaRPr lang="en-GB" sz="1400" dirty="0"/>
          </a:p>
          <a:p>
            <a:pPr marL="342900" indent="-342900">
              <a:buAutoNum type="arabicParenBoth"/>
            </a:pPr>
            <a:r>
              <a:rPr lang="en-GB" sz="1400" dirty="0" smtClean="0"/>
              <a:t>Expand and simplify         7(2x + 1)</a:t>
            </a:r>
          </a:p>
          <a:p>
            <a:endParaRPr lang="en-GB" sz="1400" dirty="0" smtClean="0"/>
          </a:p>
          <a:p>
            <a:endParaRPr lang="en-GB" sz="1400" dirty="0"/>
          </a:p>
          <a:p>
            <a:r>
              <a:rPr lang="en-GB" sz="1400" dirty="0" smtClean="0"/>
              <a:t>(3)   Factorise        9x - 45</a:t>
            </a:r>
          </a:p>
          <a:p>
            <a:endParaRPr lang="en-GB" sz="1400" dirty="0" smtClean="0"/>
          </a:p>
          <a:p>
            <a:endParaRPr lang="en-GB" sz="1400" dirty="0"/>
          </a:p>
          <a:p>
            <a:r>
              <a:rPr lang="en-GB" sz="1400" dirty="0" smtClean="0"/>
              <a:t>(4)     When g = 7   and  h   =   </a:t>
            </a:r>
            <a:r>
              <a:rPr lang="en-GB" sz="1400" dirty="0" smtClean="0"/>
              <a:t>3.5       </a:t>
            </a:r>
            <a:r>
              <a:rPr lang="en-GB" sz="1400" dirty="0" smtClean="0"/>
              <a:t>Find    4g - 3h</a:t>
            </a:r>
          </a:p>
          <a:p>
            <a:endParaRPr lang="en-GB" sz="1400" dirty="0"/>
          </a:p>
          <a:p>
            <a:endParaRPr lang="en-GB" sz="1400" dirty="0" smtClean="0"/>
          </a:p>
          <a:p>
            <a:r>
              <a:rPr lang="en-GB" sz="1400" dirty="0" smtClean="0"/>
              <a:t>(5)    This circle has a  diameter of  24 cm</a:t>
            </a:r>
          </a:p>
          <a:p>
            <a:pPr marL="342900" indent="-342900">
              <a:buAutoNum type="arabicParenBoth"/>
            </a:pPr>
            <a:endParaRPr lang="en-GB" sz="1400" dirty="0"/>
          </a:p>
          <a:p>
            <a:pPr marL="342900" indent="-342900">
              <a:buAutoNum type="alphaLcParenBoth"/>
            </a:pPr>
            <a:r>
              <a:rPr lang="en-GB" sz="1400" dirty="0" smtClean="0"/>
              <a:t>Calculate the circumference of the circle</a:t>
            </a:r>
          </a:p>
          <a:p>
            <a:endParaRPr lang="en-GB" sz="1400" dirty="0" smtClean="0"/>
          </a:p>
          <a:p>
            <a:pPr marL="342900" indent="-342900">
              <a:buAutoNum type="alphaLcParenBoth" startAt="2"/>
            </a:pPr>
            <a:r>
              <a:rPr lang="en-GB" sz="1400" dirty="0" smtClean="0"/>
              <a:t>Calculate the area of the circle</a:t>
            </a:r>
          </a:p>
          <a:p>
            <a:endParaRPr lang="en-GB" sz="1400" dirty="0" smtClean="0"/>
          </a:p>
          <a:p>
            <a:endParaRPr lang="en-GB" sz="1400" dirty="0"/>
          </a:p>
          <a:p>
            <a:endParaRPr lang="en-GB" sz="1400" dirty="0" smtClean="0"/>
          </a:p>
          <a:p>
            <a:pPr marL="342900" indent="-342900">
              <a:buAutoNum type="arabicParenBoth" startAt="6"/>
            </a:pPr>
            <a:r>
              <a:rPr lang="en-GB" sz="1400" dirty="0" smtClean="0"/>
              <a:t>Copy and complete the table</a:t>
            </a:r>
          </a:p>
          <a:p>
            <a:endParaRPr lang="en-GB" sz="1400" dirty="0" smtClean="0"/>
          </a:p>
          <a:p>
            <a:endParaRPr lang="en-GB" sz="1400" dirty="0"/>
          </a:p>
          <a:p>
            <a:r>
              <a:rPr lang="en-GB" sz="1400" dirty="0" smtClean="0"/>
              <a:t>                      Tables   (T)            1          2        3         4       5        ……      30</a:t>
            </a:r>
          </a:p>
          <a:p>
            <a:r>
              <a:rPr lang="en-GB" sz="1400" dirty="0"/>
              <a:t> </a:t>
            </a:r>
            <a:endParaRPr lang="en-GB" sz="1400" dirty="0" smtClean="0"/>
          </a:p>
          <a:p>
            <a:r>
              <a:rPr lang="en-GB" sz="1400" dirty="0"/>
              <a:t> </a:t>
            </a:r>
            <a:r>
              <a:rPr lang="en-GB" sz="1400" dirty="0" smtClean="0"/>
              <a:t>                     Seats  (S)               3         7       11</a:t>
            </a:r>
          </a:p>
          <a:p>
            <a:endParaRPr lang="en-GB" sz="1400" dirty="0"/>
          </a:p>
          <a:p>
            <a:endParaRPr lang="en-GB" sz="1400" dirty="0" smtClean="0"/>
          </a:p>
          <a:p>
            <a:pPr marL="342900" indent="-342900">
              <a:buAutoNum type="alphaLcParenBoth"/>
            </a:pPr>
            <a:r>
              <a:rPr lang="en-GB" sz="1400" dirty="0" smtClean="0"/>
              <a:t>Write down the formula connecting seats (S) with the tables (T)</a:t>
            </a:r>
          </a:p>
          <a:p>
            <a:endParaRPr lang="en-GB" sz="1400" dirty="0" smtClean="0"/>
          </a:p>
          <a:p>
            <a:pPr marL="342900" indent="-342900">
              <a:buAutoNum type="alphaLcParenBoth" startAt="2"/>
            </a:pPr>
            <a:r>
              <a:rPr lang="en-GB" sz="1400" dirty="0" smtClean="0"/>
              <a:t>How many tables are required for 99 seats?</a:t>
            </a:r>
          </a:p>
          <a:p>
            <a:pPr marL="342900" indent="-342900">
              <a:buAutoNum type="alphaLcParenBoth" startAt="2"/>
            </a:pPr>
            <a:endParaRPr lang="en-GB" sz="1400" dirty="0" smtClean="0"/>
          </a:p>
          <a:p>
            <a:pPr marL="342900" indent="-342900">
              <a:buAutoNum type="arabicParenBoth" startAt="7"/>
            </a:pPr>
            <a:endParaRPr lang="en-GB" sz="1400" dirty="0"/>
          </a:p>
          <a:p>
            <a:pPr marL="342900" indent="-342900">
              <a:buAutoNum type="arabicParenBoth" startAt="7"/>
            </a:pPr>
            <a:r>
              <a:rPr lang="en-GB" sz="1400" dirty="0" smtClean="0"/>
              <a:t>Council regulations state that the gradient of a ramp must be no more than  0.8</a:t>
            </a:r>
          </a:p>
          <a:p>
            <a:pPr marL="342900" indent="-342900">
              <a:buAutoNum type="arabicParenBoth" startAt="7"/>
            </a:pPr>
            <a:endParaRPr lang="en-GB" sz="1400" dirty="0"/>
          </a:p>
          <a:p>
            <a:pPr marL="342900" indent="-342900">
              <a:buAutoNum type="alphaLcParenBoth"/>
            </a:pPr>
            <a:r>
              <a:rPr lang="en-GB" sz="1400" dirty="0" smtClean="0"/>
              <a:t>Calculate the gradient of the ramp</a:t>
            </a:r>
          </a:p>
          <a:p>
            <a:pPr marL="342900" indent="-342900">
              <a:buAutoNum type="alphaLcParenBoth"/>
            </a:pPr>
            <a:endParaRPr lang="en-GB" sz="1400" dirty="0"/>
          </a:p>
          <a:p>
            <a:pPr marL="342900" indent="-342900">
              <a:buAutoNum type="alphaLcParenBoth"/>
            </a:pPr>
            <a:r>
              <a:rPr lang="en-GB" sz="1400" dirty="0" smtClean="0"/>
              <a:t>Does the ramp meet the regulations ?</a:t>
            </a:r>
            <a:endParaRPr lang="en-GB" sz="1400" dirty="0"/>
          </a:p>
        </p:txBody>
      </p:sp>
      <p:sp>
        <p:nvSpPr>
          <p:cNvPr id="7" name="Oval 6"/>
          <p:cNvSpPr/>
          <p:nvPr/>
        </p:nvSpPr>
        <p:spPr>
          <a:xfrm>
            <a:off x="4293096" y="3014534"/>
            <a:ext cx="1008112" cy="1001147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/>
          <p:cNvCxnSpPr>
            <a:stCxn id="7" idx="2"/>
            <a:endCxn id="7" idx="6"/>
          </p:cNvCxnSpPr>
          <p:nvPr/>
        </p:nvCxnSpPr>
        <p:spPr>
          <a:xfrm>
            <a:off x="4293096" y="3515108"/>
            <a:ext cx="100811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509120" y="3230558"/>
            <a:ext cx="5661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24 cm</a:t>
            </a:r>
            <a:endParaRPr lang="en-GB" sz="1200" dirty="0"/>
          </a:p>
        </p:txBody>
      </p:sp>
      <p:sp>
        <p:nvSpPr>
          <p:cNvPr id="11" name="Rectangle 10"/>
          <p:cNvSpPr/>
          <p:nvPr/>
        </p:nvSpPr>
        <p:spPr>
          <a:xfrm>
            <a:off x="980728" y="5095801"/>
            <a:ext cx="4392488" cy="108012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Connector 12"/>
          <p:cNvCxnSpPr>
            <a:stCxn id="11" idx="1"/>
            <a:endCxn id="11" idx="3"/>
          </p:cNvCxnSpPr>
          <p:nvPr/>
        </p:nvCxnSpPr>
        <p:spPr>
          <a:xfrm>
            <a:off x="980728" y="5635861"/>
            <a:ext cx="43924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2276872" y="5095801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2708920" y="5095801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3140968" y="5095801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3573016" y="5095801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4005064" y="5095801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4437112" y="5095801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ight Triangle 21"/>
          <p:cNvSpPr/>
          <p:nvPr/>
        </p:nvSpPr>
        <p:spPr>
          <a:xfrm flipH="1">
            <a:off x="4149080" y="7812360"/>
            <a:ext cx="1872208" cy="791518"/>
          </a:xfrm>
          <a:prstGeom prst="rtTriangl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6021288" y="8039417"/>
            <a:ext cx="5036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7.2m</a:t>
            </a:r>
            <a:endParaRPr lang="en-GB" sz="1200" dirty="0"/>
          </a:p>
        </p:txBody>
      </p:sp>
      <p:sp>
        <p:nvSpPr>
          <p:cNvPr id="25" name="TextBox 24"/>
          <p:cNvSpPr txBox="1"/>
          <p:nvPr/>
        </p:nvSpPr>
        <p:spPr>
          <a:xfrm>
            <a:off x="5013176" y="8615481"/>
            <a:ext cx="617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10.1 m</a:t>
            </a:r>
            <a:endParaRPr lang="en-GB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24744" y="87759"/>
            <a:ext cx="46975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National 4 Expressions NAB Part 1  Practice Test (2)  </a:t>
            </a:r>
            <a:r>
              <a:rPr lang="en-GB" sz="1400" dirty="0" smtClean="0">
                <a:solidFill>
                  <a:srgbClr val="FF0000"/>
                </a:solidFill>
              </a:rPr>
              <a:t>ANSWERS</a:t>
            </a:r>
            <a:endParaRPr lang="en-GB" sz="14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8640" y="539552"/>
            <a:ext cx="5724388" cy="5478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Both"/>
            </a:pPr>
            <a:r>
              <a:rPr lang="en-GB" sz="1400" dirty="0" smtClean="0"/>
              <a:t>3x +  5y </a:t>
            </a:r>
          </a:p>
          <a:p>
            <a:endParaRPr lang="en-GB" sz="1400" dirty="0"/>
          </a:p>
          <a:p>
            <a:pPr marL="342900" indent="-342900">
              <a:buAutoNum type="arabicParenBoth" startAt="2"/>
            </a:pPr>
            <a:r>
              <a:rPr lang="en-GB" sz="1400" dirty="0" smtClean="0"/>
              <a:t>24x  + 32</a:t>
            </a:r>
          </a:p>
          <a:p>
            <a:pPr marL="342900" indent="-342900">
              <a:buAutoNum type="arabicParenBoth" startAt="2"/>
            </a:pPr>
            <a:endParaRPr lang="en-GB" sz="1400" dirty="0"/>
          </a:p>
          <a:p>
            <a:pPr marL="342900" indent="-342900">
              <a:buAutoNum type="arabicParenBoth" startAt="2"/>
            </a:pPr>
            <a:r>
              <a:rPr lang="en-GB" sz="1400" dirty="0" smtClean="0"/>
              <a:t>3(x + 8)</a:t>
            </a:r>
          </a:p>
          <a:p>
            <a:pPr marL="342900" indent="-342900">
              <a:buAutoNum type="arabicParenBoth" startAt="2"/>
            </a:pPr>
            <a:endParaRPr lang="en-GB" sz="1400" dirty="0"/>
          </a:p>
          <a:p>
            <a:pPr marL="342900" indent="-342900">
              <a:buAutoNum type="arabicParenBoth" startAt="2"/>
            </a:pPr>
            <a:r>
              <a:rPr lang="en-GB" sz="1400" dirty="0" smtClean="0"/>
              <a:t>2(4)  + 3(2)    =   8 + 6 = 14</a:t>
            </a:r>
          </a:p>
          <a:p>
            <a:pPr marL="342900" indent="-342900">
              <a:buAutoNum type="arabicParenBoth" startAt="2"/>
            </a:pPr>
            <a:endParaRPr lang="en-GB" sz="1400" dirty="0"/>
          </a:p>
          <a:p>
            <a:pPr marL="342900" indent="-342900">
              <a:buAutoNum type="arabicParenBoth" startAt="5"/>
            </a:pPr>
            <a:r>
              <a:rPr lang="en-GB" sz="1400" dirty="0" smtClean="0"/>
              <a:t>(a)    C = 113.04cm        (b)    A   = 1017.36 cm2</a:t>
            </a:r>
          </a:p>
          <a:p>
            <a:endParaRPr lang="en-GB" sz="1400" dirty="0"/>
          </a:p>
          <a:p>
            <a:endParaRPr lang="en-GB" sz="1400" dirty="0" smtClean="0"/>
          </a:p>
          <a:p>
            <a:pPr marL="342900" indent="-342900">
              <a:buAutoNum type="arabicParenBoth" startAt="6"/>
            </a:pPr>
            <a:r>
              <a:rPr lang="en-GB" sz="1400" dirty="0" smtClean="0"/>
              <a:t>Copy and complete the table</a:t>
            </a:r>
          </a:p>
          <a:p>
            <a:endParaRPr lang="en-GB" sz="1400" dirty="0" smtClean="0"/>
          </a:p>
          <a:p>
            <a:endParaRPr lang="en-GB" sz="1400" dirty="0"/>
          </a:p>
          <a:p>
            <a:r>
              <a:rPr lang="en-GB" sz="1400" dirty="0" smtClean="0"/>
              <a:t>                      Tables   (T)            1          2        3         4       5        ……      30</a:t>
            </a:r>
          </a:p>
          <a:p>
            <a:r>
              <a:rPr lang="en-GB" sz="1400" dirty="0"/>
              <a:t> </a:t>
            </a:r>
            <a:endParaRPr lang="en-GB" sz="1400" dirty="0" smtClean="0"/>
          </a:p>
          <a:p>
            <a:r>
              <a:rPr lang="en-GB" sz="1400" dirty="0"/>
              <a:t> </a:t>
            </a:r>
            <a:r>
              <a:rPr lang="en-GB" sz="1400" dirty="0" smtClean="0"/>
              <a:t>                     Seats  (S)               4         6        8          </a:t>
            </a:r>
            <a:r>
              <a:rPr lang="en-GB" sz="1400" b="1" dirty="0" smtClean="0">
                <a:solidFill>
                  <a:srgbClr val="FF0000"/>
                </a:solidFill>
              </a:rPr>
              <a:t>10     12                  62</a:t>
            </a:r>
          </a:p>
          <a:p>
            <a:endParaRPr lang="en-GB" sz="1400" dirty="0"/>
          </a:p>
          <a:p>
            <a:endParaRPr lang="en-GB" sz="1400" dirty="0" smtClean="0"/>
          </a:p>
          <a:p>
            <a:pPr marL="342900" indent="-342900">
              <a:buAutoNum type="alphaLcParenBoth"/>
            </a:pPr>
            <a:r>
              <a:rPr lang="en-GB" sz="1400" dirty="0" smtClean="0"/>
              <a:t>S = 2T + 2</a:t>
            </a:r>
          </a:p>
          <a:p>
            <a:pPr marL="342900" indent="-342900">
              <a:buAutoNum type="alphaLcParenBoth"/>
            </a:pPr>
            <a:endParaRPr lang="en-GB" sz="1400" dirty="0" smtClean="0"/>
          </a:p>
          <a:p>
            <a:pPr marL="342900" indent="-342900">
              <a:buAutoNum type="alphaLcParenBoth" startAt="2"/>
            </a:pPr>
            <a:r>
              <a:rPr lang="en-GB" sz="1400" dirty="0" smtClean="0"/>
              <a:t>50 tables</a:t>
            </a:r>
          </a:p>
          <a:p>
            <a:pPr marL="342900" indent="-342900">
              <a:buAutoNum type="alphaLcParenBoth" startAt="2"/>
            </a:pPr>
            <a:endParaRPr lang="en-GB" sz="1400" dirty="0" smtClean="0"/>
          </a:p>
          <a:p>
            <a:pPr marL="342900" indent="-342900">
              <a:buAutoNum type="arabicParenBoth" startAt="7"/>
            </a:pPr>
            <a:endParaRPr lang="en-GB" sz="1400" dirty="0"/>
          </a:p>
          <a:p>
            <a:r>
              <a:rPr lang="en-GB" sz="1400" dirty="0" smtClean="0"/>
              <a:t>7 (a)   m = 0.589          (b) Yes it meets the regulations as 0.589 is less than 0.8</a:t>
            </a:r>
            <a:endParaRPr lang="en-GB" sz="1400" dirty="0"/>
          </a:p>
        </p:txBody>
      </p:sp>
      <p:sp>
        <p:nvSpPr>
          <p:cNvPr id="4" name="Rectangle 3"/>
          <p:cNvSpPr/>
          <p:nvPr/>
        </p:nvSpPr>
        <p:spPr>
          <a:xfrm>
            <a:off x="980728" y="3347864"/>
            <a:ext cx="4392488" cy="108012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" name="Straight Connector 4"/>
          <p:cNvCxnSpPr>
            <a:stCxn id="4" idx="1"/>
            <a:endCxn id="4" idx="3"/>
          </p:cNvCxnSpPr>
          <p:nvPr/>
        </p:nvCxnSpPr>
        <p:spPr>
          <a:xfrm>
            <a:off x="980728" y="3887924"/>
            <a:ext cx="43924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2276872" y="3347864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2708920" y="3347864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3140968" y="3347864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3573016" y="3347864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4005064" y="3347864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4437112" y="3347864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339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257</Words>
  <Application>Microsoft Office PowerPoint</Application>
  <PresentationFormat>On-screen Show (4:3)</PresentationFormat>
  <Paragraphs>67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Oliver</dc:creator>
  <cp:lastModifiedBy>Graeme Elliott</cp:lastModifiedBy>
  <cp:revision>34</cp:revision>
  <cp:lastPrinted>2014-10-03T07:13:00Z</cp:lastPrinted>
  <dcterms:created xsi:type="dcterms:W3CDTF">2014-09-24T18:27:51Z</dcterms:created>
  <dcterms:modified xsi:type="dcterms:W3CDTF">2019-09-02T08:40:16Z</dcterms:modified>
</cp:coreProperties>
</file>