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60" r:id="rId3"/>
    <p:sldId id="259" r:id="rId4"/>
  </p:sldIdLst>
  <p:sldSz cx="6858000" cy="9144000" type="screen4x3"/>
  <p:notesSz cx="6858000" cy="973772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5620"/>
    <p:restoredTop sz="98029" autoAdjust="0"/>
  </p:normalViewPr>
  <p:slideViewPr>
    <p:cSldViewPr>
      <p:cViewPr>
        <p:scale>
          <a:sx n="100" d="100"/>
          <a:sy n="100" d="100"/>
        </p:scale>
        <p:origin x="-1098" y="193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3CA739-F302-4110-879D-079C0B0FE67A}" type="datetimeFigureOut">
              <a:rPr lang="en-GB" smtClean="0"/>
              <a:pPr/>
              <a:t>14/09/2015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821FA3-634E-46B1-89BE-ECCCFBF2445C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3CA739-F302-4110-879D-079C0B0FE67A}" type="datetimeFigureOut">
              <a:rPr lang="en-GB" smtClean="0"/>
              <a:pPr/>
              <a:t>14/09/2015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821FA3-634E-46B1-89BE-ECCCFBF2445C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366185"/>
            <a:ext cx="1543050" cy="780203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366185"/>
            <a:ext cx="4514850" cy="780203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3CA739-F302-4110-879D-079C0B0FE67A}" type="datetimeFigureOut">
              <a:rPr lang="en-GB" smtClean="0"/>
              <a:pPr/>
              <a:t>14/09/2015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821FA3-634E-46B1-89BE-ECCCFBF2445C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3CA739-F302-4110-879D-079C0B0FE67A}" type="datetimeFigureOut">
              <a:rPr lang="en-GB" smtClean="0"/>
              <a:pPr/>
              <a:t>14/09/2015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821FA3-634E-46B1-89BE-ECCCFBF2445C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3CA739-F302-4110-879D-079C0B0FE67A}" type="datetimeFigureOut">
              <a:rPr lang="en-GB" smtClean="0"/>
              <a:pPr/>
              <a:t>14/09/2015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821FA3-634E-46B1-89BE-ECCCFBF2445C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3CA739-F302-4110-879D-079C0B0FE67A}" type="datetimeFigureOut">
              <a:rPr lang="en-GB" smtClean="0"/>
              <a:pPr/>
              <a:t>14/09/2015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821FA3-634E-46B1-89BE-ECCCFBF2445C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3CA739-F302-4110-879D-079C0B0FE67A}" type="datetimeFigureOut">
              <a:rPr lang="en-GB" smtClean="0"/>
              <a:pPr/>
              <a:t>14/09/2015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821FA3-634E-46B1-89BE-ECCCFBF2445C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3CA739-F302-4110-879D-079C0B0FE67A}" type="datetimeFigureOut">
              <a:rPr lang="en-GB" smtClean="0"/>
              <a:pPr/>
              <a:t>14/09/2015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821FA3-634E-46B1-89BE-ECCCFBF2445C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3CA739-F302-4110-879D-079C0B0FE67A}" type="datetimeFigureOut">
              <a:rPr lang="en-GB" smtClean="0"/>
              <a:pPr/>
              <a:t>14/09/2015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821FA3-634E-46B1-89BE-ECCCFBF2445C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3CA739-F302-4110-879D-079C0B0FE67A}" type="datetimeFigureOut">
              <a:rPr lang="en-GB" smtClean="0"/>
              <a:pPr/>
              <a:t>14/09/2015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821FA3-634E-46B1-89BE-ECCCFBF2445C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3CA739-F302-4110-879D-079C0B0FE67A}" type="datetimeFigureOut">
              <a:rPr lang="en-GB" smtClean="0"/>
              <a:pPr/>
              <a:t>14/09/2015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821FA3-634E-46B1-89BE-ECCCFBF2445C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3CA739-F302-4110-879D-079C0B0FE67A}" type="datetimeFigureOut">
              <a:rPr lang="en-GB" smtClean="0"/>
              <a:pPr/>
              <a:t>14/09/2015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821FA3-634E-46B1-89BE-ECCCFBF2445C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56792" y="87759"/>
            <a:ext cx="365132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dirty="0" smtClean="0"/>
              <a:t>National 4 Expressions NAB Part 1  </a:t>
            </a:r>
            <a:r>
              <a:rPr lang="en-GB" sz="1400" dirty="0" smtClean="0"/>
              <a:t>Practice Test</a:t>
            </a:r>
            <a:endParaRPr lang="en-GB" sz="1400" dirty="0"/>
          </a:p>
        </p:txBody>
      </p:sp>
      <p:sp>
        <p:nvSpPr>
          <p:cNvPr id="3" name="TextBox 2"/>
          <p:cNvSpPr txBox="1"/>
          <p:nvPr/>
        </p:nvSpPr>
        <p:spPr>
          <a:xfrm>
            <a:off x="188640" y="683557"/>
            <a:ext cx="6150402" cy="763285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AutoNum type="arabicParenBoth"/>
            </a:pPr>
            <a:r>
              <a:rPr lang="en-GB" sz="1400" dirty="0" smtClean="0"/>
              <a:t>Simplify                           3a – 4b + 10a + 7b</a:t>
            </a:r>
          </a:p>
          <a:p>
            <a:pPr marL="342900" indent="-342900">
              <a:buAutoNum type="arabicParenBoth"/>
            </a:pPr>
            <a:endParaRPr lang="en-GB" sz="1400" dirty="0"/>
          </a:p>
          <a:p>
            <a:pPr marL="342900" indent="-342900">
              <a:buAutoNum type="arabicParenBoth"/>
            </a:pPr>
            <a:r>
              <a:rPr lang="en-GB" sz="1400" dirty="0" smtClean="0"/>
              <a:t>Expand and simplify         4(2x + 7)</a:t>
            </a:r>
          </a:p>
          <a:p>
            <a:endParaRPr lang="en-GB" sz="1400" dirty="0" smtClean="0"/>
          </a:p>
          <a:p>
            <a:endParaRPr lang="en-GB" sz="1400" dirty="0"/>
          </a:p>
          <a:p>
            <a:r>
              <a:rPr lang="en-GB" sz="1400" dirty="0" smtClean="0"/>
              <a:t>(3)   Factorise        4x + 16</a:t>
            </a:r>
          </a:p>
          <a:p>
            <a:endParaRPr lang="en-GB" sz="1400" dirty="0" smtClean="0"/>
          </a:p>
          <a:p>
            <a:endParaRPr lang="en-GB" sz="1400" dirty="0"/>
          </a:p>
          <a:p>
            <a:pPr marL="342900" indent="-342900">
              <a:buAutoNum type="arabicParenBoth" startAt="4"/>
            </a:pPr>
            <a:r>
              <a:rPr lang="en-GB" sz="1400" dirty="0" smtClean="0"/>
              <a:t>When </a:t>
            </a:r>
            <a:r>
              <a:rPr lang="en-GB" sz="1400" dirty="0" smtClean="0"/>
              <a:t>a = 3   and  b   =   4       Find    4a + </a:t>
            </a:r>
            <a:r>
              <a:rPr lang="en-GB" sz="1400" dirty="0" smtClean="0"/>
              <a:t>3b</a:t>
            </a:r>
          </a:p>
          <a:p>
            <a:pPr marL="342900" indent="-342900"/>
            <a:endParaRPr lang="en-GB" sz="1400" dirty="0" smtClean="0"/>
          </a:p>
          <a:p>
            <a:pPr marL="342900" indent="-342900"/>
            <a:endParaRPr lang="en-GB" sz="1400" dirty="0" smtClean="0"/>
          </a:p>
          <a:p>
            <a:pPr marL="342900" indent="-342900"/>
            <a:endParaRPr lang="en-GB" sz="1400" dirty="0" smtClean="0"/>
          </a:p>
          <a:p>
            <a:pPr marL="342900" indent="-342900"/>
            <a:endParaRPr lang="en-GB" sz="1400" dirty="0" smtClean="0"/>
          </a:p>
          <a:p>
            <a:pPr marL="342900" indent="-342900"/>
            <a:r>
              <a:rPr lang="en-GB" sz="1400" dirty="0" smtClean="0"/>
              <a:t>(5)      The formula for calculating the volume of a cone is </a:t>
            </a:r>
          </a:p>
          <a:p>
            <a:pPr marL="342900" indent="-342900">
              <a:buAutoNum type="arabicParenBoth" startAt="4"/>
            </a:pPr>
            <a:endParaRPr lang="en-GB" sz="1400" dirty="0" smtClean="0"/>
          </a:p>
          <a:p>
            <a:pPr marL="342900" indent="-342900">
              <a:buAutoNum type="arabicParenBoth" startAt="4"/>
            </a:pPr>
            <a:endParaRPr lang="en-GB" sz="1400" dirty="0" smtClean="0"/>
          </a:p>
          <a:p>
            <a:pPr marL="342900" indent="-342900">
              <a:buAutoNum type="arabicParenBoth" startAt="4"/>
            </a:pPr>
            <a:endParaRPr lang="en-GB" sz="1400" dirty="0" smtClean="0"/>
          </a:p>
          <a:p>
            <a:pPr marL="342900" indent="-342900">
              <a:buAutoNum type="arabicParenBoth" startAt="4"/>
            </a:pPr>
            <a:endParaRPr lang="en-GB" sz="1400" dirty="0" smtClean="0"/>
          </a:p>
          <a:p>
            <a:pPr marL="342900" indent="-342900"/>
            <a:endParaRPr lang="en-GB" sz="1400" dirty="0" smtClean="0"/>
          </a:p>
          <a:p>
            <a:pPr marL="342900" indent="-342900"/>
            <a:r>
              <a:rPr lang="en-GB" sz="1400" dirty="0" smtClean="0"/>
              <a:t>Where r is the radius and h is the height of the cone. [ </a:t>
            </a:r>
            <a:r>
              <a:rPr lang="el-GR" sz="1400" dirty="0" smtClean="0"/>
              <a:t>π</a:t>
            </a:r>
            <a:r>
              <a:rPr lang="en-GB" sz="1400" dirty="0" smtClean="0"/>
              <a:t> = 3.14]</a:t>
            </a:r>
          </a:p>
          <a:p>
            <a:pPr marL="342900" indent="-342900"/>
            <a:endParaRPr lang="en-GB" sz="1400" dirty="0" smtClean="0"/>
          </a:p>
          <a:p>
            <a:pPr marL="342900" indent="-342900"/>
            <a:r>
              <a:rPr lang="en-GB" sz="1400" dirty="0" smtClean="0"/>
              <a:t>Use the formula to calculate the volume of a cone with diameter 18cm and height</a:t>
            </a:r>
          </a:p>
          <a:p>
            <a:pPr marL="342900" indent="-342900"/>
            <a:r>
              <a:rPr lang="en-GB" sz="1400" dirty="0" smtClean="0"/>
              <a:t>35cm, giving your answer to the nearest 10cm</a:t>
            </a:r>
            <a:r>
              <a:rPr lang="en-GB" sz="1400" baseline="30000" dirty="0" smtClean="0"/>
              <a:t>3</a:t>
            </a:r>
            <a:endParaRPr lang="en-GB" sz="1400" baseline="30000" dirty="0" smtClean="0"/>
          </a:p>
          <a:p>
            <a:endParaRPr lang="en-GB" sz="1400" dirty="0"/>
          </a:p>
          <a:p>
            <a:endParaRPr lang="en-GB" sz="1400" dirty="0" smtClean="0"/>
          </a:p>
          <a:p>
            <a:endParaRPr lang="en-GB" sz="1400" dirty="0" smtClean="0"/>
          </a:p>
          <a:p>
            <a:endParaRPr lang="en-GB" sz="1400" dirty="0" smtClean="0"/>
          </a:p>
          <a:p>
            <a:r>
              <a:rPr lang="en-GB" sz="1400" dirty="0" smtClean="0"/>
              <a:t>(</a:t>
            </a:r>
            <a:r>
              <a:rPr lang="en-GB" sz="1400" dirty="0" smtClean="0"/>
              <a:t>6)    </a:t>
            </a:r>
            <a:r>
              <a:rPr lang="en-GB" sz="1400" dirty="0" smtClean="0"/>
              <a:t>This </a:t>
            </a:r>
            <a:r>
              <a:rPr lang="en-GB" sz="1400" dirty="0" smtClean="0"/>
              <a:t>circle has a  diameter of  44cm</a:t>
            </a:r>
          </a:p>
          <a:p>
            <a:pPr marL="342900" indent="-342900">
              <a:buAutoNum type="arabicParenBoth"/>
            </a:pPr>
            <a:endParaRPr lang="en-GB" sz="1400" dirty="0"/>
          </a:p>
          <a:p>
            <a:pPr marL="342900" indent="-342900">
              <a:buAutoNum type="alphaLcParenBoth"/>
            </a:pPr>
            <a:r>
              <a:rPr lang="en-GB" sz="1400" dirty="0" smtClean="0"/>
              <a:t>Calculate the circumference of the circle</a:t>
            </a:r>
          </a:p>
          <a:p>
            <a:endParaRPr lang="en-GB" sz="1400" dirty="0" smtClean="0"/>
          </a:p>
          <a:p>
            <a:pPr marL="342900" indent="-342900">
              <a:buAutoNum type="alphaLcParenBoth" startAt="2"/>
            </a:pPr>
            <a:r>
              <a:rPr lang="en-GB" sz="1400" dirty="0" smtClean="0"/>
              <a:t>Calculate the area of the circle</a:t>
            </a:r>
          </a:p>
          <a:p>
            <a:endParaRPr lang="en-GB" sz="1400" dirty="0" smtClean="0"/>
          </a:p>
          <a:p>
            <a:endParaRPr lang="en-GB" sz="1400" dirty="0"/>
          </a:p>
          <a:p>
            <a:endParaRPr lang="en-GB" sz="1400" dirty="0" smtClean="0"/>
          </a:p>
        </p:txBody>
      </p:sp>
      <p:sp>
        <p:nvSpPr>
          <p:cNvPr id="4" name="Oval 3"/>
          <p:cNvSpPr/>
          <p:nvPr/>
        </p:nvSpPr>
        <p:spPr>
          <a:xfrm>
            <a:off x="4293096" y="6307157"/>
            <a:ext cx="1008112" cy="1001147"/>
          </a:xfrm>
          <a:prstGeom prst="ellipse">
            <a:avLst/>
          </a:prstGeom>
          <a:noFill/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5" name="Straight Connector 4"/>
          <p:cNvCxnSpPr>
            <a:stCxn id="4" idx="2"/>
            <a:endCxn id="4" idx="6"/>
          </p:cNvCxnSpPr>
          <p:nvPr/>
        </p:nvCxnSpPr>
        <p:spPr>
          <a:xfrm>
            <a:off x="4293096" y="6807731"/>
            <a:ext cx="1008112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4509120" y="6523181"/>
            <a:ext cx="53091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dirty="0" smtClean="0"/>
              <a:t>44cm</a:t>
            </a:r>
            <a:endParaRPr lang="en-GB" sz="12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32856" y="3785617"/>
            <a:ext cx="1419225" cy="714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23648977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88640" y="539552"/>
            <a:ext cx="6316601" cy="504753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GB" sz="1400" dirty="0"/>
          </a:p>
          <a:p>
            <a:endParaRPr lang="en-GB" sz="1400" dirty="0" smtClean="0"/>
          </a:p>
          <a:p>
            <a:pPr marL="342900" indent="-342900"/>
            <a:r>
              <a:rPr lang="en-GB" sz="1400" dirty="0" smtClean="0"/>
              <a:t>(7)     </a:t>
            </a:r>
            <a:r>
              <a:rPr lang="en-GB" sz="1400" dirty="0" smtClean="0"/>
              <a:t>Copy </a:t>
            </a:r>
            <a:r>
              <a:rPr lang="en-GB" sz="1400" dirty="0" smtClean="0"/>
              <a:t>and complete the table</a:t>
            </a:r>
          </a:p>
          <a:p>
            <a:endParaRPr lang="en-GB" sz="1400" dirty="0" smtClean="0"/>
          </a:p>
          <a:p>
            <a:endParaRPr lang="en-GB" sz="1400" dirty="0"/>
          </a:p>
          <a:p>
            <a:r>
              <a:rPr lang="en-GB" sz="1400" dirty="0" smtClean="0"/>
              <a:t>                      Tables   (T)            1          2        3         4       5        ……      30</a:t>
            </a:r>
          </a:p>
          <a:p>
            <a:r>
              <a:rPr lang="en-GB" sz="1400" dirty="0"/>
              <a:t> </a:t>
            </a:r>
            <a:endParaRPr lang="en-GB" sz="1400" dirty="0" smtClean="0"/>
          </a:p>
          <a:p>
            <a:r>
              <a:rPr lang="en-GB" sz="1400" dirty="0"/>
              <a:t> </a:t>
            </a:r>
            <a:r>
              <a:rPr lang="en-GB" sz="1400" dirty="0" smtClean="0"/>
              <a:t>                     Seats  (S)               6         10      14</a:t>
            </a:r>
          </a:p>
          <a:p>
            <a:endParaRPr lang="en-GB" sz="1400" dirty="0"/>
          </a:p>
          <a:p>
            <a:endParaRPr lang="en-GB" sz="1400" dirty="0" smtClean="0"/>
          </a:p>
          <a:p>
            <a:endParaRPr lang="en-GB" sz="1400" dirty="0" smtClean="0"/>
          </a:p>
          <a:p>
            <a:pPr marL="342900" indent="-342900">
              <a:buAutoNum type="alphaLcParenBoth"/>
            </a:pPr>
            <a:r>
              <a:rPr lang="en-GB" sz="1400" dirty="0" smtClean="0"/>
              <a:t>Write down the formula connecting seats (S) with the tables (T)</a:t>
            </a:r>
          </a:p>
          <a:p>
            <a:endParaRPr lang="en-GB" sz="1400" dirty="0" smtClean="0"/>
          </a:p>
          <a:p>
            <a:pPr marL="342900" indent="-342900">
              <a:buAutoNum type="alphaLcParenBoth" startAt="2"/>
            </a:pPr>
            <a:r>
              <a:rPr lang="en-GB" sz="1400" dirty="0" smtClean="0"/>
              <a:t>How many tables are required for 42 seats?</a:t>
            </a:r>
          </a:p>
          <a:p>
            <a:pPr marL="342900" indent="-342900">
              <a:buAutoNum type="alphaLcParenBoth" startAt="2"/>
            </a:pPr>
            <a:endParaRPr lang="en-GB" sz="1400" dirty="0" smtClean="0"/>
          </a:p>
          <a:p>
            <a:pPr marL="342900" indent="-342900">
              <a:buAutoNum type="arabicParenBoth" startAt="7"/>
            </a:pPr>
            <a:endParaRPr lang="en-GB" sz="1400" dirty="0" smtClean="0"/>
          </a:p>
          <a:p>
            <a:pPr marL="342900" indent="-342900">
              <a:buAutoNum type="arabicParenBoth" startAt="7"/>
            </a:pPr>
            <a:endParaRPr lang="en-GB" sz="1400" dirty="0" smtClean="0"/>
          </a:p>
          <a:p>
            <a:pPr marL="342900" indent="-342900">
              <a:buAutoNum type="arabicParenBoth" startAt="7"/>
            </a:pPr>
            <a:endParaRPr lang="en-GB" sz="1400" dirty="0" smtClean="0"/>
          </a:p>
          <a:p>
            <a:pPr marL="342900" indent="-342900">
              <a:buAutoNum type="arabicParenBoth" startAt="7"/>
            </a:pPr>
            <a:r>
              <a:rPr lang="en-GB" sz="1400" dirty="0" smtClean="0"/>
              <a:t>Council </a:t>
            </a:r>
            <a:r>
              <a:rPr lang="en-GB" sz="1400" dirty="0" smtClean="0"/>
              <a:t>regulations state that the gradient of a ramp must be no more than  0.5</a:t>
            </a:r>
          </a:p>
          <a:p>
            <a:pPr marL="342900" indent="-342900">
              <a:buAutoNum type="arabicParenBoth" startAt="7"/>
            </a:pPr>
            <a:endParaRPr lang="en-GB" sz="1400" dirty="0"/>
          </a:p>
          <a:p>
            <a:pPr marL="342900" indent="-342900">
              <a:buAutoNum type="alphaLcParenBoth"/>
            </a:pPr>
            <a:r>
              <a:rPr lang="en-GB" sz="1400" dirty="0" smtClean="0"/>
              <a:t>Calculate the gradient of the ramp</a:t>
            </a:r>
          </a:p>
          <a:p>
            <a:pPr marL="342900" indent="-342900">
              <a:buAutoNum type="alphaLcParenBoth"/>
            </a:pPr>
            <a:endParaRPr lang="en-GB" sz="1400" dirty="0"/>
          </a:p>
          <a:p>
            <a:pPr marL="342900" indent="-342900">
              <a:buAutoNum type="alphaLcParenBoth"/>
            </a:pPr>
            <a:r>
              <a:rPr lang="en-GB" sz="1400" dirty="0" smtClean="0"/>
              <a:t>Does the ramp meet the regulations ?</a:t>
            </a:r>
            <a:endParaRPr lang="en-GB" sz="1400" dirty="0"/>
          </a:p>
        </p:txBody>
      </p:sp>
      <p:sp>
        <p:nvSpPr>
          <p:cNvPr id="3" name="TextBox 2"/>
          <p:cNvSpPr txBox="1"/>
          <p:nvPr/>
        </p:nvSpPr>
        <p:spPr>
          <a:xfrm>
            <a:off x="1556792" y="87759"/>
            <a:ext cx="365132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dirty="0" smtClean="0"/>
              <a:t>National 4 Expressions NAB Part 1  </a:t>
            </a:r>
            <a:r>
              <a:rPr lang="en-GB" sz="1400" dirty="0" smtClean="0"/>
              <a:t>Practice Test</a:t>
            </a:r>
            <a:endParaRPr lang="en-GB" sz="1400" dirty="0"/>
          </a:p>
        </p:txBody>
      </p:sp>
      <p:sp>
        <p:nvSpPr>
          <p:cNvPr id="4" name="Rectangle 3"/>
          <p:cNvSpPr/>
          <p:nvPr/>
        </p:nvSpPr>
        <p:spPr>
          <a:xfrm>
            <a:off x="980728" y="1475656"/>
            <a:ext cx="4392488" cy="1080120"/>
          </a:xfrm>
          <a:prstGeom prst="rect">
            <a:avLst/>
          </a:prstGeom>
          <a:noFill/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5" name="Straight Connector 4"/>
          <p:cNvCxnSpPr>
            <a:stCxn id="4" idx="1"/>
            <a:endCxn id="4" idx="3"/>
          </p:cNvCxnSpPr>
          <p:nvPr/>
        </p:nvCxnSpPr>
        <p:spPr>
          <a:xfrm>
            <a:off x="980728" y="2015716"/>
            <a:ext cx="4392488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/>
          <p:cNvCxnSpPr/>
          <p:nvPr/>
        </p:nvCxnSpPr>
        <p:spPr>
          <a:xfrm flipV="1">
            <a:off x="2276872" y="1475656"/>
            <a:ext cx="0" cy="108012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 flipV="1">
            <a:off x="2708920" y="1475656"/>
            <a:ext cx="0" cy="108012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 flipV="1">
            <a:off x="3140968" y="1475656"/>
            <a:ext cx="0" cy="108012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 flipV="1">
            <a:off x="3573016" y="1475656"/>
            <a:ext cx="0" cy="108012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 flipV="1">
            <a:off x="4005064" y="1475656"/>
            <a:ext cx="0" cy="108012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 flipV="1">
            <a:off x="4437112" y="1475656"/>
            <a:ext cx="0" cy="108012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 flipV="1">
            <a:off x="4869160" y="1475656"/>
            <a:ext cx="0" cy="108012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ight Triangle 12"/>
          <p:cNvSpPr/>
          <p:nvPr/>
        </p:nvSpPr>
        <p:spPr>
          <a:xfrm flipH="1">
            <a:off x="4149080" y="5220072"/>
            <a:ext cx="1872208" cy="791518"/>
          </a:xfrm>
          <a:prstGeom prst="rtTriangle">
            <a:avLst/>
          </a:prstGeom>
          <a:solidFill>
            <a:schemeClr val="tx1">
              <a:lumMod val="50000"/>
              <a:lumOff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TextBox 13"/>
          <p:cNvSpPr txBox="1"/>
          <p:nvPr/>
        </p:nvSpPr>
        <p:spPr>
          <a:xfrm>
            <a:off x="6021288" y="5447129"/>
            <a:ext cx="53893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dirty="0" smtClean="0"/>
              <a:t>9.2 m</a:t>
            </a:r>
            <a:endParaRPr lang="en-GB" sz="1200" dirty="0"/>
          </a:p>
        </p:txBody>
      </p:sp>
      <p:sp>
        <p:nvSpPr>
          <p:cNvPr id="15" name="TextBox 14"/>
          <p:cNvSpPr txBox="1"/>
          <p:nvPr/>
        </p:nvSpPr>
        <p:spPr>
          <a:xfrm>
            <a:off x="5013176" y="6023193"/>
            <a:ext cx="65274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dirty="0" smtClean="0"/>
              <a:t>13.4  m</a:t>
            </a:r>
            <a:endParaRPr lang="en-GB" sz="1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24744" y="87759"/>
            <a:ext cx="440229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dirty="0" smtClean="0"/>
              <a:t>National 4 Expressions NAB Part 1  Revision (4)   Answers  </a:t>
            </a:r>
            <a:endParaRPr lang="en-GB" sz="1400" dirty="0"/>
          </a:p>
        </p:txBody>
      </p:sp>
      <p:sp>
        <p:nvSpPr>
          <p:cNvPr id="3" name="TextBox 2"/>
          <p:cNvSpPr txBox="1"/>
          <p:nvPr/>
        </p:nvSpPr>
        <p:spPr>
          <a:xfrm>
            <a:off x="188640" y="539552"/>
            <a:ext cx="6340454" cy="59093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AutoNum type="arabicParenBoth"/>
            </a:pPr>
            <a:r>
              <a:rPr lang="en-GB" sz="1400" dirty="0" smtClean="0"/>
              <a:t>13a + 3b</a:t>
            </a:r>
          </a:p>
          <a:p>
            <a:endParaRPr lang="en-GB" sz="1400" dirty="0"/>
          </a:p>
          <a:p>
            <a:pPr marL="342900" indent="-342900">
              <a:buAutoNum type="arabicParenBoth" startAt="2"/>
            </a:pPr>
            <a:r>
              <a:rPr lang="en-GB" sz="1400" dirty="0" smtClean="0"/>
              <a:t>8x + 28</a:t>
            </a:r>
          </a:p>
          <a:p>
            <a:pPr marL="342900" indent="-342900">
              <a:buAutoNum type="arabicParenBoth" startAt="2"/>
            </a:pPr>
            <a:endParaRPr lang="en-GB" sz="1400" dirty="0"/>
          </a:p>
          <a:p>
            <a:pPr marL="342900" indent="-342900">
              <a:buAutoNum type="arabicParenBoth" startAt="2"/>
            </a:pPr>
            <a:r>
              <a:rPr lang="en-GB" sz="1400" dirty="0" smtClean="0"/>
              <a:t>4(x + 4)</a:t>
            </a:r>
          </a:p>
          <a:p>
            <a:pPr marL="342900" indent="-342900">
              <a:buAutoNum type="arabicParenBoth" startAt="2"/>
            </a:pPr>
            <a:endParaRPr lang="en-GB" sz="1400" dirty="0"/>
          </a:p>
          <a:p>
            <a:pPr marL="342900" indent="-342900">
              <a:buAutoNum type="arabicParenBoth" startAt="2"/>
            </a:pPr>
            <a:r>
              <a:rPr lang="en-GB" sz="1400" dirty="0"/>
              <a:t>4</a:t>
            </a:r>
            <a:r>
              <a:rPr lang="en-GB" sz="1400" dirty="0" smtClean="0"/>
              <a:t>(3)  + 3(4)    =   12 + 12 = </a:t>
            </a:r>
            <a:r>
              <a:rPr lang="en-GB" sz="1400" dirty="0" smtClean="0"/>
              <a:t>24</a:t>
            </a:r>
          </a:p>
          <a:p>
            <a:pPr marL="342900" indent="-342900">
              <a:buAutoNum type="arabicParenBoth" startAt="2"/>
            </a:pPr>
            <a:endParaRPr lang="en-GB" sz="1400" dirty="0" smtClean="0"/>
          </a:p>
          <a:p>
            <a:pPr marL="342900" indent="-342900">
              <a:buAutoNum type="arabicParenBoth" startAt="2"/>
            </a:pPr>
            <a:r>
              <a:rPr lang="en-GB" sz="1400" dirty="0" smtClean="0"/>
              <a:t>V = 2967.3cm</a:t>
            </a:r>
            <a:r>
              <a:rPr lang="en-GB" sz="1400" baseline="30000" dirty="0" smtClean="0"/>
              <a:t>3</a:t>
            </a:r>
            <a:endParaRPr lang="en-GB" sz="1400" baseline="30000" dirty="0" smtClean="0"/>
          </a:p>
          <a:p>
            <a:pPr marL="342900" indent="-342900">
              <a:buAutoNum type="arabicParenBoth" startAt="2"/>
            </a:pPr>
            <a:endParaRPr lang="en-GB" sz="1400" dirty="0"/>
          </a:p>
          <a:p>
            <a:pPr marL="342900" indent="-342900"/>
            <a:r>
              <a:rPr lang="en-GB" sz="1400" dirty="0" smtClean="0"/>
              <a:t>(6)    (a</a:t>
            </a:r>
            <a:r>
              <a:rPr lang="en-GB" sz="1400" dirty="0" smtClean="0"/>
              <a:t>)    C =  138.16cm        (b)    A   = 1519.76 cm</a:t>
            </a:r>
            <a:r>
              <a:rPr lang="en-GB" sz="1400" baseline="30000" dirty="0" smtClean="0"/>
              <a:t>2</a:t>
            </a:r>
          </a:p>
          <a:p>
            <a:endParaRPr lang="en-GB" sz="1400" dirty="0"/>
          </a:p>
          <a:p>
            <a:endParaRPr lang="en-GB" sz="1400" dirty="0" smtClean="0"/>
          </a:p>
          <a:p>
            <a:pPr marL="342900" indent="-342900"/>
            <a:r>
              <a:rPr lang="en-GB" sz="1400" dirty="0" smtClean="0"/>
              <a:t>7)     Copy </a:t>
            </a:r>
            <a:r>
              <a:rPr lang="en-GB" sz="1400" dirty="0" smtClean="0"/>
              <a:t>and complete the table</a:t>
            </a:r>
          </a:p>
          <a:p>
            <a:endParaRPr lang="en-GB" sz="1400" dirty="0" smtClean="0"/>
          </a:p>
          <a:p>
            <a:endParaRPr lang="en-GB" sz="1400" dirty="0"/>
          </a:p>
          <a:p>
            <a:r>
              <a:rPr lang="en-GB" sz="1400" dirty="0" smtClean="0"/>
              <a:t>                      Tables   (T)            1          2        3         4       5        ……      30</a:t>
            </a:r>
          </a:p>
          <a:p>
            <a:r>
              <a:rPr lang="en-GB" sz="1400" dirty="0"/>
              <a:t> </a:t>
            </a:r>
            <a:endParaRPr lang="en-GB" sz="1400" dirty="0" smtClean="0"/>
          </a:p>
          <a:p>
            <a:r>
              <a:rPr lang="en-GB" sz="1400" dirty="0"/>
              <a:t> </a:t>
            </a:r>
            <a:r>
              <a:rPr lang="en-GB" sz="1400" dirty="0" smtClean="0"/>
              <a:t>                     Seats  (S)               6         10      14       </a:t>
            </a:r>
            <a:r>
              <a:rPr lang="en-GB" sz="1400" dirty="0" smtClean="0">
                <a:solidFill>
                  <a:srgbClr val="FF0000"/>
                </a:solidFill>
              </a:rPr>
              <a:t>18     22                 122</a:t>
            </a:r>
            <a:endParaRPr lang="en-GB" sz="1400" b="1" dirty="0" smtClean="0">
              <a:solidFill>
                <a:srgbClr val="FF0000"/>
              </a:solidFill>
            </a:endParaRPr>
          </a:p>
          <a:p>
            <a:endParaRPr lang="en-GB" sz="1400" dirty="0"/>
          </a:p>
          <a:p>
            <a:endParaRPr lang="en-GB" sz="1400" dirty="0" smtClean="0"/>
          </a:p>
          <a:p>
            <a:pPr marL="342900" indent="-342900">
              <a:buAutoNum type="alphaLcParenBoth"/>
            </a:pPr>
            <a:r>
              <a:rPr lang="en-GB" sz="1400" dirty="0" smtClean="0"/>
              <a:t>S = 4T + 2</a:t>
            </a:r>
          </a:p>
          <a:p>
            <a:pPr marL="342900" indent="-342900">
              <a:buAutoNum type="alphaLcParenBoth"/>
            </a:pPr>
            <a:endParaRPr lang="en-GB" sz="1400" dirty="0" smtClean="0"/>
          </a:p>
          <a:p>
            <a:pPr marL="342900" indent="-342900">
              <a:buAutoNum type="alphaLcParenBoth" startAt="2"/>
            </a:pPr>
            <a:r>
              <a:rPr lang="en-GB" sz="1400" dirty="0"/>
              <a:t>1</a:t>
            </a:r>
            <a:r>
              <a:rPr lang="en-GB" sz="1400" dirty="0" smtClean="0"/>
              <a:t>0 tables</a:t>
            </a:r>
          </a:p>
          <a:p>
            <a:pPr marL="342900" indent="-342900">
              <a:buAutoNum type="alphaLcParenBoth" startAt="2"/>
            </a:pPr>
            <a:endParaRPr lang="en-GB" sz="1400" dirty="0" smtClean="0"/>
          </a:p>
          <a:p>
            <a:pPr marL="342900" indent="-342900">
              <a:buAutoNum type="arabicParenBoth" startAt="7"/>
            </a:pPr>
            <a:endParaRPr lang="en-GB" sz="1400" dirty="0"/>
          </a:p>
          <a:p>
            <a:r>
              <a:rPr lang="en-GB" sz="1400" dirty="0" smtClean="0"/>
              <a:t>8</a:t>
            </a:r>
            <a:r>
              <a:rPr lang="en-GB" sz="1400" dirty="0" smtClean="0"/>
              <a:t> </a:t>
            </a:r>
            <a:r>
              <a:rPr lang="en-GB" sz="1400" dirty="0" smtClean="0"/>
              <a:t>(a)   m = 0.69          (b) No it doesn’t meet the regulations as 0.69 is greater than 0.5</a:t>
            </a:r>
            <a:endParaRPr lang="en-GB" sz="1400" dirty="0"/>
          </a:p>
        </p:txBody>
      </p:sp>
      <p:sp>
        <p:nvSpPr>
          <p:cNvPr id="4" name="Rectangle 3"/>
          <p:cNvSpPr/>
          <p:nvPr/>
        </p:nvSpPr>
        <p:spPr>
          <a:xfrm>
            <a:off x="980728" y="3779912"/>
            <a:ext cx="4392488" cy="1080120"/>
          </a:xfrm>
          <a:prstGeom prst="rect">
            <a:avLst/>
          </a:prstGeom>
          <a:noFill/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5" name="Straight Connector 4"/>
          <p:cNvCxnSpPr>
            <a:stCxn id="4" idx="1"/>
            <a:endCxn id="4" idx="3"/>
          </p:cNvCxnSpPr>
          <p:nvPr/>
        </p:nvCxnSpPr>
        <p:spPr>
          <a:xfrm>
            <a:off x="980728" y="4319972"/>
            <a:ext cx="4392488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/>
          <p:cNvCxnSpPr/>
          <p:nvPr/>
        </p:nvCxnSpPr>
        <p:spPr>
          <a:xfrm flipV="1">
            <a:off x="2276872" y="3779912"/>
            <a:ext cx="0" cy="108012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 flipV="1">
            <a:off x="2708920" y="3779912"/>
            <a:ext cx="0" cy="108012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 flipV="1">
            <a:off x="3140968" y="3779912"/>
            <a:ext cx="0" cy="108012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 flipV="1">
            <a:off x="3573016" y="3779912"/>
            <a:ext cx="0" cy="108012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 flipV="1">
            <a:off x="4005064" y="3779912"/>
            <a:ext cx="0" cy="108012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 flipV="1">
            <a:off x="4437112" y="3779912"/>
            <a:ext cx="0" cy="108012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32056911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360</TotalTime>
  <Words>325</Words>
  <Application>Microsoft Office PowerPoint</Application>
  <PresentationFormat>On-screen Show (4:3)</PresentationFormat>
  <Paragraphs>89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4" baseType="lpstr">
      <vt:lpstr>Office Theme</vt:lpstr>
      <vt:lpstr>Slide 1</vt:lpstr>
      <vt:lpstr>Slide 2</vt:lpstr>
      <vt:lpstr>Slide 3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Oliver</dc:creator>
  <cp:lastModifiedBy>Oliver</cp:lastModifiedBy>
  <cp:revision>37</cp:revision>
  <cp:lastPrinted>2014-10-03T07:13:00Z</cp:lastPrinted>
  <dcterms:created xsi:type="dcterms:W3CDTF">2014-09-24T18:27:51Z</dcterms:created>
  <dcterms:modified xsi:type="dcterms:W3CDTF">2015-09-14T20:53:57Z</dcterms:modified>
</cp:coreProperties>
</file>