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56" r:id="rId3"/>
    <p:sldId id="259" r:id="rId4"/>
    <p:sldId id="260" r:id="rId5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89247" autoAdjust="0"/>
  </p:normalViewPr>
  <p:slideViewPr>
    <p:cSldViewPr>
      <p:cViewPr varScale="1">
        <p:scale>
          <a:sx n="73" d="100"/>
          <a:sy n="73" d="100"/>
        </p:scale>
        <p:origin x="1854" y="78"/>
      </p:cViewPr>
      <p:guideLst>
        <p:guide orient="horz" pos="2880"/>
        <p:guide pos="216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725FBEC1-700B-4EDA-A079-FC7C5D38E87F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4531" tIns="47265" rIns="94531" bIns="472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A9F744F6-482C-4180-B4F7-A57B6B4918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9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744F6-482C-4180-B4F7-A57B6B49182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4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1329-1384-49A3-BB1C-13F3AA2B3931}" type="datetimeFigureOut">
              <a:rPr lang="en-GB" smtClean="0"/>
              <a:pPr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792" y="87759"/>
            <a:ext cx="403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Test </a:t>
            </a:r>
            <a:r>
              <a:rPr lang="en-GB" sz="1400" dirty="0" smtClean="0"/>
              <a:t>(3)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8640" y="539552"/>
            <a:ext cx="6316601" cy="8063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Simplify                           </a:t>
            </a:r>
            <a:r>
              <a:rPr lang="en-GB" sz="1400" dirty="0" smtClean="0"/>
              <a:t>15x </a:t>
            </a:r>
            <a:r>
              <a:rPr lang="en-GB" sz="1400" dirty="0" smtClean="0"/>
              <a:t>+ </a:t>
            </a:r>
            <a:r>
              <a:rPr lang="en-GB" sz="1400" dirty="0" smtClean="0"/>
              <a:t>y  </a:t>
            </a:r>
            <a:r>
              <a:rPr lang="en-GB" sz="1400" dirty="0" smtClean="0"/>
              <a:t>- </a:t>
            </a:r>
            <a:r>
              <a:rPr lang="en-GB" sz="1400" dirty="0" smtClean="0"/>
              <a:t>6x  </a:t>
            </a:r>
            <a:r>
              <a:rPr lang="en-GB" sz="1400" dirty="0" smtClean="0"/>
              <a:t>+ </a:t>
            </a:r>
            <a:r>
              <a:rPr lang="en-GB" sz="1400" dirty="0" smtClean="0"/>
              <a:t>4y</a:t>
            </a:r>
            <a:endParaRPr lang="en-GB" sz="1400" dirty="0" smtClean="0"/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rabicParenBoth"/>
            </a:pPr>
            <a:r>
              <a:rPr lang="en-GB" sz="1400" dirty="0" smtClean="0"/>
              <a:t>Expand and simplify         </a:t>
            </a:r>
            <a:r>
              <a:rPr lang="en-GB" sz="1400" dirty="0" smtClean="0"/>
              <a:t>7(2x </a:t>
            </a:r>
            <a:r>
              <a:rPr lang="en-GB" sz="1400" dirty="0" smtClean="0"/>
              <a:t>+ </a:t>
            </a:r>
            <a:r>
              <a:rPr lang="en-GB" sz="1400" dirty="0" smtClean="0"/>
              <a:t>1)</a:t>
            </a:r>
            <a:endParaRPr lang="en-GB" sz="1400" dirty="0" smtClean="0"/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(3)   Factorise        </a:t>
            </a:r>
            <a:r>
              <a:rPr lang="en-GB" sz="1400" dirty="0" smtClean="0"/>
              <a:t>9x - 45</a:t>
            </a:r>
            <a:endParaRPr lang="en-GB" sz="1400" dirty="0" smtClean="0"/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(4)     When g = </a:t>
            </a:r>
            <a:r>
              <a:rPr lang="en-GB" sz="1400" dirty="0" smtClean="0"/>
              <a:t>7   </a:t>
            </a:r>
            <a:r>
              <a:rPr lang="en-GB" sz="1400" dirty="0" smtClean="0"/>
              <a:t>and  h   =   </a:t>
            </a:r>
            <a:r>
              <a:rPr lang="en-GB" sz="1400" dirty="0" smtClean="0"/>
              <a:t>5       </a:t>
            </a:r>
            <a:r>
              <a:rPr lang="en-GB" sz="1400" dirty="0" smtClean="0"/>
              <a:t>Find    </a:t>
            </a:r>
            <a:r>
              <a:rPr lang="en-GB" sz="1400" dirty="0" smtClean="0"/>
              <a:t>4g - </a:t>
            </a:r>
            <a:r>
              <a:rPr lang="en-GB" sz="1400" dirty="0" smtClean="0"/>
              <a:t>3h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(5)    This circle has a  diameter of  </a:t>
            </a:r>
            <a:r>
              <a:rPr lang="en-GB" sz="1400" dirty="0" smtClean="0"/>
              <a:t>24 cm</a:t>
            </a:r>
            <a:endParaRPr lang="en-GB" sz="1400" dirty="0" smtClean="0"/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circumference of the circle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Calculate the area of the circle</a:t>
            </a:r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</a:t>
            </a:r>
            <a:r>
              <a:rPr lang="en-GB" sz="1400" dirty="0" smtClean="0"/>
              <a:t>3         7       11</a:t>
            </a:r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Write down the formula connecting seats (S) with the tables (T)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How many tables are required for </a:t>
            </a:r>
            <a:r>
              <a:rPr lang="en-GB" sz="1400" dirty="0" smtClean="0"/>
              <a:t>99 </a:t>
            </a:r>
            <a:r>
              <a:rPr lang="en-GB" sz="1400" dirty="0" smtClean="0"/>
              <a:t>seats?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rabicParenBoth" startAt="7"/>
            </a:pPr>
            <a:r>
              <a:rPr lang="en-GB" sz="1400" dirty="0" smtClean="0"/>
              <a:t>Council regulations state that the gradient of a ramp must be no more than  0.8</a:t>
            </a:r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gradient of the ramp</a:t>
            </a:r>
          </a:p>
          <a:p>
            <a:pPr marL="342900" indent="-342900">
              <a:buAutoNum type="alphaL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Does the ramp meet the regulations ?</a:t>
            </a:r>
            <a:endParaRPr lang="en-GB" sz="1400" dirty="0"/>
          </a:p>
        </p:txBody>
      </p:sp>
      <p:sp>
        <p:nvSpPr>
          <p:cNvPr id="7" name="Oval 6"/>
          <p:cNvSpPr/>
          <p:nvPr/>
        </p:nvSpPr>
        <p:spPr>
          <a:xfrm>
            <a:off x="4293096" y="3014534"/>
            <a:ext cx="1008112" cy="1001147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>
            <a:stCxn id="7" idx="2"/>
            <a:endCxn id="7" idx="6"/>
          </p:cNvCxnSpPr>
          <p:nvPr/>
        </p:nvCxnSpPr>
        <p:spPr>
          <a:xfrm>
            <a:off x="4293096" y="3515108"/>
            <a:ext cx="10081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09120" y="3230558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24 cm</a:t>
            </a:r>
            <a:endParaRPr lang="en-GB" sz="1200" dirty="0"/>
          </a:p>
        </p:txBody>
      </p:sp>
      <p:sp>
        <p:nvSpPr>
          <p:cNvPr id="11" name="Rectangle 10"/>
          <p:cNvSpPr/>
          <p:nvPr/>
        </p:nvSpPr>
        <p:spPr>
          <a:xfrm>
            <a:off x="980728" y="5095801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11" idx="1"/>
            <a:endCxn id="11" idx="3"/>
          </p:cNvCxnSpPr>
          <p:nvPr/>
        </p:nvCxnSpPr>
        <p:spPr>
          <a:xfrm>
            <a:off x="980728" y="563586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7687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08920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40968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73016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005064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43711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Triangle 21"/>
          <p:cNvSpPr/>
          <p:nvPr/>
        </p:nvSpPr>
        <p:spPr>
          <a:xfrm flipH="1">
            <a:off x="4149080" y="7812360"/>
            <a:ext cx="1872208" cy="791518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6021288" y="8039417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7.2m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3176" y="8615481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</a:t>
            </a:r>
            <a:r>
              <a:rPr lang="en-GB" sz="1200" dirty="0" smtClean="0"/>
              <a:t>.1 </a:t>
            </a:r>
            <a:r>
              <a:rPr lang="en-GB" sz="1200" dirty="0" smtClean="0"/>
              <a:t>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548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8800" y="35496"/>
            <a:ext cx="3375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National 4 Unit 1 Part 2 Practice Test 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(3)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88640" y="467544"/>
            <a:ext cx="2523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(1)   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following: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4" name="Straight Connector 193"/>
          <p:cNvCxnSpPr/>
          <p:nvPr/>
        </p:nvCxnSpPr>
        <p:spPr>
          <a:xfrm>
            <a:off x="1532228" y="1464623"/>
            <a:ext cx="2088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2252308" y="2544743"/>
            <a:ext cx="6480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 flipV="1">
            <a:off x="1532228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2900380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V="1">
            <a:off x="2252308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2900380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>
            <a:off x="2252308" y="2616751"/>
            <a:ext cx="64807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/>
          <p:cNvSpPr txBox="1"/>
          <p:nvPr/>
        </p:nvSpPr>
        <p:spPr>
          <a:xfrm>
            <a:off x="2376004" y="2627784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36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>
            <a:off x="1532228" y="1187624"/>
            <a:ext cx="208823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324316" y="97160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80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5" name="Straight Arrow Connector 214"/>
          <p:cNvCxnSpPr/>
          <p:nvPr/>
        </p:nvCxnSpPr>
        <p:spPr>
          <a:xfrm>
            <a:off x="1532228" y="1392615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1676244" y="1176591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latin typeface="Arial" pitchFamily="34" charset="0"/>
                <a:cs typeface="Arial" pitchFamily="34" charset="0"/>
              </a:rPr>
              <a:t>22cm</a:t>
            </a:r>
            <a:endParaRPr lang="en-GB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2" name="Straight Connector 221"/>
          <p:cNvCxnSpPr/>
          <p:nvPr/>
        </p:nvCxnSpPr>
        <p:spPr>
          <a:xfrm flipH="1">
            <a:off x="2108292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2108292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044396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 flipH="1">
            <a:off x="2900380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V="1">
            <a:off x="3692468" y="1464623"/>
            <a:ext cx="0" cy="11521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3692468" y="1824663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38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1900410" y="4367010"/>
            <a:ext cx="1584176" cy="10801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6" name="Straight Connector 285"/>
          <p:cNvCxnSpPr/>
          <p:nvPr/>
        </p:nvCxnSpPr>
        <p:spPr>
          <a:xfrm flipV="1">
            <a:off x="1900410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/>
          <p:cNvCxnSpPr/>
          <p:nvPr/>
        </p:nvCxnSpPr>
        <p:spPr>
          <a:xfrm flipV="1">
            <a:off x="3484586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/>
          <p:cNvCxnSpPr/>
          <p:nvPr/>
        </p:nvCxnSpPr>
        <p:spPr>
          <a:xfrm flipV="1">
            <a:off x="1900410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 flipH="1">
            <a:off x="2404466" y="4078977"/>
            <a:ext cx="1584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/>
          <p:cNvCxnSpPr/>
          <p:nvPr/>
        </p:nvCxnSpPr>
        <p:spPr>
          <a:xfrm flipV="1">
            <a:off x="3988642" y="4078978"/>
            <a:ext cx="0" cy="10801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/>
          <p:cNvCxnSpPr/>
          <p:nvPr/>
        </p:nvCxnSpPr>
        <p:spPr>
          <a:xfrm flipV="1">
            <a:off x="2404466" y="4078979"/>
            <a:ext cx="0" cy="108011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H="1">
            <a:off x="2404466" y="5159097"/>
            <a:ext cx="15841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/>
          <p:cNvSpPr txBox="1"/>
          <p:nvPr/>
        </p:nvSpPr>
        <p:spPr>
          <a:xfrm>
            <a:off x="2548482" y="5447129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3628602" y="5303113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3916634" y="4522058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6" name="Straight Connector 295"/>
          <p:cNvCxnSpPr/>
          <p:nvPr/>
        </p:nvCxnSpPr>
        <p:spPr>
          <a:xfrm flipV="1">
            <a:off x="3484586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88640" y="3225914"/>
            <a:ext cx="2837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(2)	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surface 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cuboid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2564904" y="7967990"/>
            <a:ext cx="1152128" cy="636458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Straight Connector 119"/>
          <p:cNvCxnSpPr>
            <a:stCxn id="119" idx="6"/>
          </p:cNvCxnSpPr>
          <p:nvPr/>
        </p:nvCxnSpPr>
        <p:spPr>
          <a:xfrm flipV="1">
            <a:off x="3717032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9" idx="2"/>
          </p:cNvCxnSpPr>
          <p:nvPr/>
        </p:nvCxnSpPr>
        <p:spPr>
          <a:xfrm flipV="1">
            <a:off x="2564904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3861048" y="7236296"/>
            <a:ext cx="0" cy="1152128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861048" y="766834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556792" y="868748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Area 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40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GB" sz="12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GB" sz="12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Straight Arrow Connector 124"/>
          <p:cNvCxnSpPr>
            <a:stCxn id="124" idx="0"/>
          </p:cNvCxnSpPr>
          <p:nvPr/>
        </p:nvCxnSpPr>
        <p:spPr>
          <a:xfrm flipV="1">
            <a:off x="2204864" y="8316417"/>
            <a:ext cx="864096" cy="3710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188640" y="6311225"/>
            <a:ext cx="35269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(3)  Calculate the volume of the following cylinder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2564904" y="6876256"/>
            <a:ext cx="1152128" cy="63645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32" y="437927"/>
            <a:ext cx="6574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(4)   Rotate this shape about the centre of rotation so that it has rotational symmetry of order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824" y="87759"/>
            <a:ext cx="317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Practice Test </a:t>
            </a:r>
            <a:r>
              <a:rPr lang="en-GB" sz="1400" dirty="0" smtClean="0"/>
              <a:t>(3)</a:t>
            </a:r>
            <a:endParaRPr lang="en-GB" sz="1400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34076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340768" y="82758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55679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77281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98884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204864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42088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263691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85293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06896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340768" y="104360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340768" y="125963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340768" y="1475656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340768" y="1691680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340768" y="190770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340768" y="212372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340768" y="233975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4865" y="1259632"/>
            <a:ext cx="432047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1772816" y="1259632"/>
            <a:ext cx="432048" cy="4320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132856" y="2267744"/>
            <a:ext cx="144016" cy="144016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/>
          <p:cNvCxnSpPr/>
          <p:nvPr/>
        </p:nvCxnSpPr>
        <p:spPr>
          <a:xfrm>
            <a:off x="1772816" y="1259632"/>
            <a:ext cx="432048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88640" y="3203848"/>
            <a:ext cx="6349815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(5)   The number of children attending a breakfast club each day were recorded as follows:</a:t>
            </a: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             5        6       3        17      2       17       18      16        14        1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8      12       5          7     11      13       14       9          4         15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3     13       16      19       6       17       6         8         5         19               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Copy and complete the frequency table for these results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        Number of children                 Tally                  Frequency 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908720" y="3707904"/>
            <a:ext cx="4392488" cy="11521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/>
          <p:cNvCxnSpPr/>
          <p:nvPr/>
        </p:nvCxnSpPr>
        <p:spPr>
          <a:xfrm flipH="1">
            <a:off x="908720" y="406794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908720" y="442798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1268760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1700808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2132856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2564904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2996952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3429000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861048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4293096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4797152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980728" y="6084168"/>
            <a:ext cx="4392488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8" name="Straight Connector 127"/>
          <p:cNvCxnSpPr/>
          <p:nvPr/>
        </p:nvCxnSpPr>
        <p:spPr>
          <a:xfrm flipH="1">
            <a:off x="980728" y="6444208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980728" y="6084168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980728" y="7020272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980728" y="730830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V="1">
            <a:off x="2852936" y="608416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4365104" y="608416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281722" y="6455241"/>
            <a:ext cx="70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 0  -  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387520" y="6743273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5   -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980728" y="6732240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V="1">
            <a:off x="2204864" y="1259632"/>
            <a:ext cx="432048" cy="43204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7574" y="7949410"/>
            <a:ext cx="5697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8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  A bag contains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yellow,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blue and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red sweets. What is the probability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aredsweet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is picked out ?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017160" y="35496"/>
            <a:ext cx="27799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Revision </a:t>
            </a:r>
            <a:r>
              <a:rPr lang="en-GB" sz="1400" dirty="0" smtClean="0"/>
              <a:t>(3)</a:t>
            </a:r>
            <a:endParaRPr lang="en-GB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115962" y="539552"/>
            <a:ext cx="63401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(6)    Stirling Drama club has eleven members. Their ages were recorded as follows:-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	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3       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5        5       6       3        7       8        3      6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(a)   Calculate the mean of their ages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(b)   Calculate the range of their ages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  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Dunblane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Drama club has a mean age of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4.2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and a range of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Make two statements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comparing the data.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7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To help with sales they research the most popular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colour of shoe.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The table below shows the results: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Complete the table and draw the pie chart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68760" y="3995936"/>
            <a:ext cx="38887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Colour            Frequency                      Angle at Centre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Blue                    43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Black                 81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White               56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96752" y="3923928"/>
            <a:ext cx="4536504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/>
          <p:cNvCxnSpPr/>
          <p:nvPr/>
        </p:nvCxnSpPr>
        <p:spPr>
          <a:xfrm>
            <a:off x="1196752" y="4283968"/>
            <a:ext cx="45365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132856" y="392392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284984" y="392392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1844824" y="5724128"/>
            <a:ext cx="3096344" cy="30963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3" name="Straight Arrow Connector 52"/>
          <p:cNvCxnSpPr>
            <a:endCxn id="51" idx="0"/>
          </p:cNvCxnSpPr>
          <p:nvPr/>
        </p:nvCxnSpPr>
        <p:spPr>
          <a:xfrm flipV="1">
            <a:off x="3356992" y="5724128"/>
            <a:ext cx="36004" cy="1656184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327</Words>
  <Application>Microsoft Office PowerPoint</Application>
  <PresentationFormat>On-screen Show (4:3)</PresentationFormat>
  <Paragraphs>103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128</cp:revision>
  <cp:lastPrinted>2019-03-20T16:39:38Z</cp:lastPrinted>
  <dcterms:created xsi:type="dcterms:W3CDTF">2014-10-11T09:37:58Z</dcterms:created>
  <dcterms:modified xsi:type="dcterms:W3CDTF">2019-03-22T08:12:18Z</dcterms:modified>
</cp:coreProperties>
</file>