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9" r:id="rId3"/>
    <p:sldId id="260" r:id="rId4"/>
  </p:sldIdLst>
  <p:sldSz cx="6858000" cy="9144000" type="screen4x3"/>
  <p:notesSz cx="6881813" cy="96615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44" autoAdjust="0"/>
    <p:restoredTop sz="89247" autoAdjust="0"/>
  </p:normalViewPr>
  <p:slideViewPr>
    <p:cSldViewPr>
      <p:cViewPr varScale="1">
        <p:scale>
          <a:sx n="73" d="100"/>
          <a:sy n="73" d="100"/>
        </p:scale>
        <p:origin x="1854" y="78"/>
      </p:cViewPr>
      <p:guideLst>
        <p:guide orient="horz" pos="2880"/>
        <p:guide pos="216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3" y="0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0"/>
          <a:lstStyle>
            <a:lvl1pPr algn="r">
              <a:defRPr sz="1200"/>
            </a:lvl1pPr>
          </a:lstStyle>
          <a:p>
            <a:fld id="{725FBEC1-700B-4EDA-A079-FC7C5D38E87F}" type="datetimeFigureOut">
              <a:rPr lang="en-GB" smtClean="0"/>
              <a:pPr/>
              <a:t>12/09/2019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81213" y="723900"/>
            <a:ext cx="2719387" cy="3624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531" tIns="47265" rIns="94531" bIns="4726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589225"/>
            <a:ext cx="5505450" cy="4347686"/>
          </a:xfrm>
          <a:prstGeom prst="rect">
            <a:avLst/>
          </a:prstGeom>
        </p:spPr>
        <p:txBody>
          <a:bodyPr vert="horz" lIns="94531" tIns="47265" rIns="94531" bIns="4726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176772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3" y="9176772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0" anchor="b"/>
          <a:lstStyle>
            <a:lvl1pPr algn="r">
              <a:defRPr sz="1200"/>
            </a:lvl1pPr>
          </a:lstStyle>
          <a:p>
            <a:fld id="{A9F744F6-482C-4180-B4F7-A57B6B49182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890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744F6-482C-4180-B4F7-A57B6B49182D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445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12/09/2019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12/09/2019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12/09/2019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12/09/2019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12/09/2019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12/09/2019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12/09/2019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12/09/2019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12/09/2019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12/09/2019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21329-1384-49A3-BB1C-13F3AA2B3931}" type="datetimeFigureOut">
              <a:rPr lang="en-GB" smtClean="0"/>
              <a:pPr/>
              <a:t>12/09/2019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21329-1384-49A3-BB1C-13F3AA2B3931}" type="datetimeFigureOut">
              <a:rPr lang="en-GB" smtClean="0"/>
              <a:pPr/>
              <a:t>12/09/2019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BF38D-49E0-40C7-A88C-3A2C69A2450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28800" y="35496"/>
            <a:ext cx="33755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Arial" pitchFamily="34" charset="0"/>
                <a:cs typeface="Arial" pitchFamily="34" charset="0"/>
              </a:rPr>
              <a:t>National 4 Unit 1 Part 2 Practice Test (1)</a:t>
            </a: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188640" y="467544"/>
            <a:ext cx="25234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(1)   Find the 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area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of the following: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4" name="Straight Connector 193"/>
          <p:cNvCxnSpPr/>
          <p:nvPr/>
        </p:nvCxnSpPr>
        <p:spPr>
          <a:xfrm>
            <a:off x="1532228" y="1464623"/>
            <a:ext cx="20882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>
            <a:off x="2252308" y="2544743"/>
            <a:ext cx="6480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/>
          <p:cNvCxnSpPr/>
          <p:nvPr/>
        </p:nvCxnSpPr>
        <p:spPr>
          <a:xfrm flipH="1" flipV="1">
            <a:off x="1532228" y="1464623"/>
            <a:ext cx="720080" cy="1080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 flipV="1">
            <a:off x="2900380" y="1464623"/>
            <a:ext cx="720080" cy="1080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/>
          <p:cNvCxnSpPr/>
          <p:nvPr/>
        </p:nvCxnSpPr>
        <p:spPr>
          <a:xfrm flipV="1">
            <a:off x="2252308" y="1464623"/>
            <a:ext cx="0" cy="108012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/>
          <p:cNvCxnSpPr/>
          <p:nvPr/>
        </p:nvCxnSpPr>
        <p:spPr>
          <a:xfrm flipV="1">
            <a:off x="2900380" y="1464623"/>
            <a:ext cx="0" cy="108012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Arrow Connector 205"/>
          <p:cNvCxnSpPr/>
          <p:nvPr/>
        </p:nvCxnSpPr>
        <p:spPr>
          <a:xfrm>
            <a:off x="2252308" y="2616751"/>
            <a:ext cx="648072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TextBox 206"/>
          <p:cNvSpPr txBox="1"/>
          <p:nvPr/>
        </p:nvSpPr>
        <p:spPr>
          <a:xfrm>
            <a:off x="2376004" y="2627784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8 cm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8" name="Straight Arrow Connector 207"/>
          <p:cNvCxnSpPr/>
          <p:nvPr/>
        </p:nvCxnSpPr>
        <p:spPr>
          <a:xfrm>
            <a:off x="1532228" y="1187624"/>
            <a:ext cx="2088232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TextBox 208"/>
          <p:cNvSpPr txBox="1"/>
          <p:nvPr/>
        </p:nvSpPr>
        <p:spPr>
          <a:xfrm>
            <a:off x="2324316" y="971600"/>
            <a:ext cx="603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16 cm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5" name="Straight Arrow Connector 214"/>
          <p:cNvCxnSpPr/>
          <p:nvPr/>
        </p:nvCxnSpPr>
        <p:spPr>
          <a:xfrm>
            <a:off x="1532228" y="1392615"/>
            <a:ext cx="72008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TextBox 215"/>
          <p:cNvSpPr txBox="1"/>
          <p:nvPr/>
        </p:nvSpPr>
        <p:spPr>
          <a:xfrm>
            <a:off x="1676244" y="1176591"/>
            <a:ext cx="4267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latin typeface="Arial" pitchFamily="34" charset="0"/>
                <a:cs typeface="Arial" pitchFamily="34" charset="0"/>
              </a:rPr>
              <a:t>4cm</a:t>
            </a:r>
            <a:endParaRPr lang="en-GB" sz="1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2" name="Straight Connector 221"/>
          <p:cNvCxnSpPr/>
          <p:nvPr/>
        </p:nvCxnSpPr>
        <p:spPr>
          <a:xfrm flipH="1">
            <a:off x="2108292" y="1608639"/>
            <a:ext cx="1440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Connector 224"/>
          <p:cNvCxnSpPr/>
          <p:nvPr/>
        </p:nvCxnSpPr>
        <p:spPr>
          <a:xfrm>
            <a:off x="2108292" y="1464623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Connector 225"/>
          <p:cNvCxnSpPr/>
          <p:nvPr/>
        </p:nvCxnSpPr>
        <p:spPr>
          <a:xfrm>
            <a:off x="3044396" y="1464623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/>
          <p:cNvCxnSpPr/>
          <p:nvPr/>
        </p:nvCxnSpPr>
        <p:spPr>
          <a:xfrm flipH="1">
            <a:off x="2900380" y="1608639"/>
            <a:ext cx="1440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Arrow Connector 227"/>
          <p:cNvCxnSpPr/>
          <p:nvPr/>
        </p:nvCxnSpPr>
        <p:spPr>
          <a:xfrm flipV="1">
            <a:off x="3692468" y="1464623"/>
            <a:ext cx="0" cy="115212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TextBox 228"/>
          <p:cNvSpPr txBox="1"/>
          <p:nvPr/>
        </p:nvSpPr>
        <p:spPr>
          <a:xfrm>
            <a:off x="3692468" y="1824663"/>
            <a:ext cx="5916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11 cm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5" name="Rectangle 284"/>
          <p:cNvSpPr/>
          <p:nvPr/>
        </p:nvSpPr>
        <p:spPr>
          <a:xfrm>
            <a:off x="1900410" y="4367010"/>
            <a:ext cx="1584176" cy="10801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6" name="Straight Connector 285"/>
          <p:cNvCxnSpPr/>
          <p:nvPr/>
        </p:nvCxnSpPr>
        <p:spPr>
          <a:xfrm flipV="1">
            <a:off x="1900410" y="5159097"/>
            <a:ext cx="504056" cy="2880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286"/>
          <p:cNvCxnSpPr/>
          <p:nvPr/>
        </p:nvCxnSpPr>
        <p:spPr>
          <a:xfrm flipV="1">
            <a:off x="3484586" y="5159097"/>
            <a:ext cx="504056" cy="2880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/>
          <p:cNvCxnSpPr/>
          <p:nvPr/>
        </p:nvCxnSpPr>
        <p:spPr>
          <a:xfrm flipV="1">
            <a:off x="1900410" y="4078977"/>
            <a:ext cx="504056" cy="2880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/>
          <p:cNvCxnSpPr/>
          <p:nvPr/>
        </p:nvCxnSpPr>
        <p:spPr>
          <a:xfrm flipH="1">
            <a:off x="2404466" y="4078977"/>
            <a:ext cx="158417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Connector 289"/>
          <p:cNvCxnSpPr/>
          <p:nvPr/>
        </p:nvCxnSpPr>
        <p:spPr>
          <a:xfrm flipV="1">
            <a:off x="3988642" y="4078978"/>
            <a:ext cx="0" cy="10801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290"/>
          <p:cNvCxnSpPr/>
          <p:nvPr/>
        </p:nvCxnSpPr>
        <p:spPr>
          <a:xfrm flipV="1">
            <a:off x="2404466" y="4078979"/>
            <a:ext cx="0" cy="108011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291"/>
          <p:cNvCxnSpPr/>
          <p:nvPr/>
        </p:nvCxnSpPr>
        <p:spPr>
          <a:xfrm flipH="1">
            <a:off x="2404466" y="5159097"/>
            <a:ext cx="158417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TextBox 292"/>
          <p:cNvSpPr txBox="1"/>
          <p:nvPr/>
        </p:nvSpPr>
        <p:spPr>
          <a:xfrm>
            <a:off x="2548482" y="5447129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14 mm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4" name="TextBox 293"/>
          <p:cNvSpPr txBox="1"/>
          <p:nvPr/>
        </p:nvSpPr>
        <p:spPr>
          <a:xfrm>
            <a:off x="3628602" y="5303113"/>
            <a:ext cx="526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3mm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5" name="TextBox 294"/>
          <p:cNvSpPr txBox="1"/>
          <p:nvPr/>
        </p:nvSpPr>
        <p:spPr>
          <a:xfrm>
            <a:off x="3916634" y="4522058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13mm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6" name="Straight Connector 295"/>
          <p:cNvCxnSpPr/>
          <p:nvPr/>
        </p:nvCxnSpPr>
        <p:spPr>
          <a:xfrm flipV="1">
            <a:off x="3484586" y="4078977"/>
            <a:ext cx="504056" cy="2880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188640" y="3225914"/>
            <a:ext cx="5849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arenBoth" startAt="2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The following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cuboid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has a length of 14mm, breadth 3mm and a height of 13mm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	Find the </a:t>
            </a:r>
            <a:r>
              <a:rPr lang="en-GB" sz="1200" b="1" dirty="0" smtClean="0">
                <a:latin typeface="Arial" pitchFamily="34" charset="0"/>
                <a:cs typeface="Arial" pitchFamily="34" charset="0"/>
              </a:rPr>
              <a:t>surface area</a:t>
            </a:r>
            <a:r>
              <a:rPr lang="en-GB" sz="1200" dirty="0" smtClean="0">
                <a:latin typeface="Arial" pitchFamily="34" charset="0"/>
                <a:cs typeface="Arial" pitchFamily="34" charset="0"/>
              </a:rPr>
              <a:t> of the 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cuboid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9" name="Oval 118"/>
          <p:cNvSpPr/>
          <p:nvPr/>
        </p:nvSpPr>
        <p:spPr>
          <a:xfrm>
            <a:off x="2564904" y="7967990"/>
            <a:ext cx="1152128" cy="636458"/>
          </a:xfrm>
          <a:prstGeom prst="ellipse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0" name="Straight Connector 119"/>
          <p:cNvCxnSpPr>
            <a:stCxn id="119" idx="6"/>
          </p:cNvCxnSpPr>
          <p:nvPr/>
        </p:nvCxnSpPr>
        <p:spPr>
          <a:xfrm flipV="1">
            <a:off x="3717032" y="7242103"/>
            <a:ext cx="0" cy="10441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>
            <a:stCxn id="119" idx="2"/>
          </p:cNvCxnSpPr>
          <p:nvPr/>
        </p:nvCxnSpPr>
        <p:spPr>
          <a:xfrm flipV="1">
            <a:off x="2564904" y="7242103"/>
            <a:ext cx="0" cy="10441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 flipV="1">
            <a:off x="3861048" y="7236296"/>
            <a:ext cx="0" cy="1152128"/>
          </a:xfrm>
          <a:prstGeom prst="straightConnector1">
            <a:avLst/>
          </a:prstGeom>
          <a:ln w="127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3861048" y="7668344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 8m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1556792" y="8687489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Area  36 m</a:t>
            </a:r>
            <a:r>
              <a:rPr lang="en-GB" sz="1200" baseline="30000" dirty="0" smtClean="0">
                <a:latin typeface="Arial" pitchFamily="34" charset="0"/>
                <a:cs typeface="Arial" pitchFamily="34" charset="0"/>
              </a:rPr>
              <a:t>2</a:t>
            </a:r>
            <a:endParaRPr lang="en-GB" sz="1200" baseline="30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5" name="Straight Arrow Connector 124"/>
          <p:cNvCxnSpPr>
            <a:stCxn id="124" idx="0"/>
          </p:cNvCxnSpPr>
          <p:nvPr/>
        </p:nvCxnSpPr>
        <p:spPr>
          <a:xfrm flipV="1">
            <a:off x="2204864" y="8316417"/>
            <a:ext cx="864096" cy="37107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188640" y="6311225"/>
            <a:ext cx="35269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(3)  Calculate the volume of the following cylinder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2" name="Oval 131"/>
          <p:cNvSpPr/>
          <p:nvPr/>
        </p:nvSpPr>
        <p:spPr>
          <a:xfrm>
            <a:off x="2564904" y="6876256"/>
            <a:ext cx="1152128" cy="636458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632" y="437927"/>
            <a:ext cx="6574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(4)   Rotate this shape about the centre of rotation so that it has rotational symmetry of order 4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44824" y="87759"/>
            <a:ext cx="31792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National 4 Unit 1 Part 2 Practice Test (1)</a:t>
            </a:r>
            <a:endParaRPr lang="en-GB" sz="1400" dirty="0"/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1340768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1340768" y="827584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1556792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1772816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988840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2204864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2420888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2636912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2852936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3068960" y="82758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1340768" y="1043608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1340768" y="1259632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1340768" y="1475656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1340768" y="1691680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1340768" y="1907704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1340768" y="2123728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1340768" y="2339752"/>
            <a:ext cx="172819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endCxn id="48" idx="7"/>
          </p:cNvCxnSpPr>
          <p:nvPr/>
        </p:nvCxnSpPr>
        <p:spPr>
          <a:xfrm flipH="1">
            <a:off x="2255781" y="1259632"/>
            <a:ext cx="381132" cy="1029203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1772816" y="1043608"/>
            <a:ext cx="216024" cy="216024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1988840" y="1043608"/>
            <a:ext cx="432048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2132856" y="2267744"/>
            <a:ext cx="144016" cy="144016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9" name="Straight Connector 48"/>
          <p:cNvCxnSpPr>
            <a:endCxn id="48" idx="1"/>
          </p:cNvCxnSpPr>
          <p:nvPr/>
        </p:nvCxnSpPr>
        <p:spPr>
          <a:xfrm>
            <a:off x="1772816" y="1259632"/>
            <a:ext cx="381131" cy="1029203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116632" y="2555775"/>
            <a:ext cx="632461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(5)   The number of children attending a breakfast club each day were recorded as follows:</a:t>
            </a:r>
          </a:p>
          <a:p>
            <a:pPr marL="228600" indent="-228600">
              <a:buAutoNum type="arabicParenBoth" startAt="8"/>
            </a:pPr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arenBoth" startAt="8"/>
            </a:pPr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	             5        6       3        17      2       17       18      16        14        1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         8      12       5          7     11      13       14       9          4         15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         3     13       16      19       6       17       6         8         5         19               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Copy and complete the frequency table for these results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                 Number of children                 Tally                  Frequency      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836712" y="3059831"/>
            <a:ext cx="4392488" cy="115212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6" name="Straight Connector 115"/>
          <p:cNvCxnSpPr/>
          <p:nvPr/>
        </p:nvCxnSpPr>
        <p:spPr>
          <a:xfrm flipH="1">
            <a:off x="836712" y="3419871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 flipH="1">
            <a:off x="836712" y="3779911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 flipV="1">
            <a:off x="1196752" y="3059831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 flipV="1">
            <a:off x="1628800" y="3059831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 flipV="1">
            <a:off x="2060848" y="3059831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2492896" y="3059831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flipV="1">
            <a:off x="2924944" y="3059831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3356992" y="3059831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3789040" y="3059831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4221088" y="3059831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flipV="1">
            <a:off x="4725144" y="3059831"/>
            <a:ext cx="0" cy="11521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/>
          <p:cNvSpPr/>
          <p:nvPr/>
        </p:nvSpPr>
        <p:spPr>
          <a:xfrm>
            <a:off x="980728" y="5022052"/>
            <a:ext cx="4392488" cy="151216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8" name="Straight Connector 127"/>
          <p:cNvCxnSpPr/>
          <p:nvPr/>
        </p:nvCxnSpPr>
        <p:spPr>
          <a:xfrm flipH="1">
            <a:off x="980728" y="5382092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flipH="1">
            <a:off x="980728" y="5022052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 flipH="1">
            <a:off x="980728" y="5958156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flipH="1">
            <a:off x="980728" y="6246188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flipV="1">
            <a:off x="2852936" y="5022052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V="1">
            <a:off x="4365104" y="5022052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1281722" y="5393125"/>
            <a:ext cx="7088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  0  -   4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1387520" y="5681157"/>
            <a:ext cx="5373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latin typeface="Arial" pitchFamily="34" charset="0"/>
                <a:cs typeface="Arial" pitchFamily="34" charset="0"/>
              </a:rPr>
              <a:t>5   -  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8" name="Straight Connector 137"/>
          <p:cNvCxnSpPr/>
          <p:nvPr/>
        </p:nvCxnSpPr>
        <p:spPr>
          <a:xfrm flipH="1">
            <a:off x="980728" y="5670124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2420888" y="1043608"/>
            <a:ext cx="216024" cy="216024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6632" y="6726126"/>
            <a:ext cx="642515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lvl="0" indent="-228600"/>
            <a:r>
              <a:rPr lang="en-GB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(6)    Stirling Drama club has eleven members. Their ages were recorded as follows:-</a:t>
            </a:r>
          </a:p>
          <a:p>
            <a:pPr marL="228600" lvl="0" indent="-228600"/>
            <a:endParaRPr lang="en-GB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28600" lvl="0" indent="-228600"/>
            <a:r>
              <a:rPr lang="en-GB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12        14       13        15        15       16       13        17       18        13      16</a:t>
            </a:r>
          </a:p>
          <a:p>
            <a:pPr marL="228600" lvl="0" indent="-228600"/>
            <a:endParaRPr lang="en-GB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28600" lvl="0" indent="-228600"/>
            <a:r>
              <a:rPr lang="en-GB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(a)   Calculate the mean of their ages</a:t>
            </a:r>
          </a:p>
          <a:p>
            <a:pPr marL="228600" lvl="0" indent="-228600"/>
            <a:r>
              <a:rPr lang="en-GB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(b)   Calculate the range of their ages</a:t>
            </a:r>
          </a:p>
          <a:p>
            <a:pPr marL="228600" lvl="0" indent="-228600"/>
            <a:endParaRPr lang="en-GB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28600" lvl="0" indent="-228600"/>
            <a:r>
              <a:rPr lang="en-GB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   </a:t>
            </a:r>
            <a:r>
              <a:rPr lang="en-GB" sz="12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Dunblane</a:t>
            </a:r>
            <a:r>
              <a:rPr lang="en-GB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Drama club has a mean age of 13.5 and a range of 9. Make two statements </a:t>
            </a:r>
          </a:p>
          <a:p>
            <a:pPr marL="228600" lvl="0" indent="-228600"/>
            <a:r>
              <a:rPr lang="en-GB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comparing the data.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2017160" y="35496"/>
            <a:ext cx="27799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National 4 Unit 1 Part 2 Revision (1)</a:t>
            </a:r>
            <a:endParaRPr lang="en-GB" sz="1400" dirty="0"/>
          </a:p>
        </p:txBody>
      </p:sp>
      <p:sp>
        <p:nvSpPr>
          <p:cNvPr id="42" name="TextBox 41"/>
          <p:cNvSpPr txBox="1"/>
          <p:nvPr/>
        </p:nvSpPr>
        <p:spPr>
          <a:xfrm>
            <a:off x="115962" y="539552"/>
            <a:ext cx="653723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>
              <a:buAutoNum type="arabicParenBoth" startAt="7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Bob’s Wheels is opening a new car show room. To help with sales they research the most 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popular colour of car.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The table below shows the results: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  Complete the table and draw the pie chart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24744" y="2184842"/>
            <a:ext cx="388875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Colour            Frequency                      Angle at Centre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Red                    29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Black                  17</a:t>
            </a:r>
          </a:p>
          <a:p>
            <a:pPr marL="228600" indent="-228600"/>
            <a:endParaRPr lang="en-GB" sz="1200" dirty="0" smtClean="0"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White                  19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052736" y="2112834"/>
            <a:ext cx="4536504" cy="151216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3" name="Straight Connector 42"/>
          <p:cNvCxnSpPr/>
          <p:nvPr/>
        </p:nvCxnSpPr>
        <p:spPr>
          <a:xfrm>
            <a:off x="1052736" y="2472874"/>
            <a:ext cx="453650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988840" y="211283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3140968" y="2112834"/>
            <a:ext cx="0" cy="15121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1700808" y="3913034"/>
            <a:ext cx="3096344" cy="309634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3" name="Straight Arrow Connector 52"/>
          <p:cNvCxnSpPr>
            <a:endCxn id="51" idx="0"/>
          </p:cNvCxnSpPr>
          <p:nvPr/>
        </p:nvCxnSpPr>
        <p:spPr>
          <a:xfrm flipV="1">
            <a:off x="3212976" y="3913034"/>
            <a:ext cx="36004" cy="1656184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9870" y="7452320"/>
            <a:ext cx="1194435" cy="132397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32656" y="7164288"/>
            <a:ext cx="5442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arenBoth" startAt="8"/>
            </a:pPr>
            <a:r>
              <a:rPr lang="en-GB" sz="1200" dirty="0" smtClean="0">
                <a:latin typeface="Arial" pitchFamily="34" charset="0"/>
                <a:cs typeface="Arial" pitchFamily="34" charset="0"/>
              </a:rPr>
              <a:t>  A bag contains 3 yellow, 4 blue and 2 red sweets. What is the probability 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  a yellow sweet is picked out ?</a:t>
            </a:r>
          </a:p>
          <a:p>
            <a:pPr marL="228600" indent="-228600"/>
            <a:r>
              <a:rPr lang="en-GB" sz="1200" dirty="0" smtClean="0">
                <a:latin typeface="Arial" pitchFamily="34" charset="0"/>
                <a:cs typeface="Arial" pitchFamily="34" charset="0"/>
              </a:rPr>
              <a:t>     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1495</TotalTime>
  <Words>258</Words>
  <Application>Microsoft Office PowerPoint</Application>
  <PresentationFormat>On-screen Show (4:3)</PresentationFormat>
  <Paragraphs>61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</dc:creator>
  <cp:lastModifiedBy>Graeme Elliott</cp:lastModifiedBy>
  <cp:revision>125</cp:revision>
  <cp:lastPrinted>2015-10-27T10:10:55Z</cp:lastPrinted>
  <dcterms:created xsi:type="dcterms:W3CDTF">2014-10-11T09:37:58Z</dcterms:created>
  <dcterms:modified xsi:type="dcterms:W3CDTF">2019-09-12T06:59:14Z</dcterms:modified>
</cp:coreProperties>
</file>