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1" r:id="rId6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26" autoAdjust="0"/>
  </p:normalViewPr>
  <p:slideViewPr>
    <p:cSldViewPr>
      <p:cViewPr varScale="1">
        <p:scale>
          <a:sx n="78" d="100"/>
          <a:sy n="78" d="100"/>
        </p:scale>
        <p:origin x="151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50CB8-4219-46D8-A552-455FA3CE791D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7B2FD-FE36-4586-8EB8-FDF0BE900F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575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>
            <a:stCxn id="4" idx="3"/>
            <a:endCxn id="4" idx="1"/>
          </p:cNvCxnSpPr>
          <p:nvPr/>
        </p:nvCxnSpPr>
        <p:spPr>
          <a:xfrm flipH="1">
            <a:off x="3501008" y="812195"/>
            <a:ext cx="18722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556792" y="35496"/>
            <a:ext cx="3947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National 4 Relationships Part One Practice Assessment  (All)  </a:t>
            </a:r>
            <a:endParaRPr lang="en-GB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188640" y="539552"/>
            <a:ext cx="2906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en-GB" sz="1200" dirty="0" smtClean="0"/>
              <a:t>Complete the table below for y = 2x - 3</a:t>
            </a:r>
            <a:endParaRPr lang="en-GB" sz="12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188640" y="4860032"/>
            <a:ext cx="2886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 startAt="2"/>
            </a:pPr>
            <a:r>
              <a:rPr lang="en-GB" sz="1200" dirty="0" smtClean="0"/>
              <a:t>Line CD is shown on the grid below</a:t>
            </a:r>
          </a:p>
          <a:p>
            <a:r>
              <a:rPr lang="en-GB" sz="1200" dirty="0"/>
              <a:t> </a:t>
            </a:r>
            <a:r>
              <a:rPr lang="en-GB" sz="1200" dirty="0" smtClean="0"/>
              <a:t>      </a:t>
            </a:r>
          </a:p>
          <a:p>
            <a:r>
              <a:rPr lang="en-GB" sz="1200" dirty="0" smtClean="0"/>
              <a:t>       Write done the equation of the line CD </a:t>
            </a:r>
            <a:endParaRPr lang="en-GB" sz="1200" dirty="0"/>
          </a:p>
        </p:txBody>
      </p:sp>
      <p:sp>
        <p:nvSpPr>
          <p:cNvPr id="4" name="Rectangle 3"/>
          <p:cNvSpPr/>
          <p:nvPr/>
        </p:nvSpPr>
        <p:spPr>
          <a:xfrm>
            <a:off x="3501008" y="539552"/>
            <a:ext cx="1872208" cy="5452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Straight Connector 43"/>
          <p:cNvCxnSpPr/>
          <p:nvPr/>
        </p:nvCxnSpPr>
        <p:spPr>
          <a:xfrm flipV="1">
            <a:off x="4005064" y="539552"/>
            <a:ext cx="0" cy="54528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611010" y="539552"/>
            <a:ext cx="15456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x            1         2        3 </a:t>
            </a:r>
            <a:endParaRPr lang="en-GB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696" y="1115616"/>
            <a:ext cx="4032448" cy="372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4784" y="5574808"/>
            <a:ext cx="3744416" cy="346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2269686" y="6948264"/>
            <a:ext cx="2088232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59231" y="6690548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C</a:t>
            </a:r>
            <a:endParaRPr lang="en-GB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4427950" y="6732240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D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40" y="109245"/>
            <a:ext cx="471712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 startAt="3"/>
            </a:pPr>
            <a:r>
              <a:rPr lang="en-GB" sz="1200" dirty="0" smtClean="0"/>
              <a:t>Solve the following equation:</a:t>
            </a:r>
          </a:p>
          <a:p>
            <a:pPr marL="228600" indent="-228600">
              <a:buAutoNum type="arabicPeriod" startAt="3"/>
            </a:pPr>
            <a:endParaRPr lang="en-GB" sz="1200" dirty="0"/>
          </a:p>
          <a:p>
            <a:r>
              <a:rPr lang="en-GB" sz="1200" dirty="0" smtClean="0"/>
              <a:t>                                             5y  +   6  =    -9 </a:t>
            </a:r>
          </a:p>
          <a:p>
            <a:endParaRPr lang="en-GB" sz="1200" dirty="0"/>
          </a:p>
          <a:p>
            <a:endParaRPr lang="en-GB" sz="1200" dirty="0" smtClean="0"/>
          </a:p>
          <a:p>
            <a:pPr marL="228600" indent="-228600">
              <a:buAutoNum type="arabicPeriod" startAt="5"/>
            </a:pPr>
            <a:r>
              <a:rPr lang="en-GB" sz="1200" dirty="0" smtClean="0"/>
              <a:t>Change the subject of the formula to a</a:t>
            </a:r>
          </a:p>
          <a:p>
            <a:pPr marL="228600" indent="-228600">
              <a:buAutoNum type="arabicPeriod" startAt="5"/>
            </a:pPr>
            <a:endParaRPr lang="en-GB" sz="1200" dirty="0"/>
          </a:p>
          <a:p>
            <a:r>
              <a:rPr lang="en-GB" sz="1200" dirty="0" smtClean="0"/>
              <a:t>                   b =  3a  + 5</a:t>
            </a:r>
          </a:p>
          <a:p>
            <a:endParaRPr lang="en-GB" sz="1200" dirty="0" smtClean="0"/>
          </a:p>
          <a:p>
            <a:endParaRPr lang="en-GB" sz="1200" dirty="0"/>
          </a:p>
          <a:p>
            <a:pPr marL="228600" indent="-228600">
              <a:buAutoNum type="arabicPeriod" startAt="6"/>
            </a:pPr>
            <a:r>
              <a:rPr lang="en-GB" sz="1200" dirty="0" smtClean="0"/>
              <a:t>Triangle ABC is a right-angled triangle as shown in the diagram below</a:t>
            </a:r>
          </a:p>
          <a:p>
            <a:pPr marL="228600" indent="-228600">
              <a:buAutoNum type="arabicPeriod" startAt="6"/>
            </a:pPr>
            <a:endParaRPr lang="en-GB" sz="1200" dirty="0"/>
          </a:p>
          <a:p>
            <a:r>
              <a:rPr lang="en-GB" sz="1200" dirty="0" smtClean="0"/>
              <a:t>       BC is 10 metres long and AB is </a:t>
            </a:r>
            <a:r>
              <a:rPr lang="en-GB" sz="1200" dirty="0"/>
              <a:t>5</a:t>
            </a:r>
            <a:r>
              <a:rPr lang="en-GB" sz="1200" dirty="0" smtClean="0"/>
              <a:t> metres long.</a:t>
            </a:r>
          </a:p>
          <a:p>
            <a:endParaRPr lang="en-GB" sz="1200" dirty="0"/>
          </a:p>
          <a:p>
            <a:r>
              <a:rPr lang="en-GB" sz="1200" dirty="0" smtClean="0"/>
              <a:t>       Calculate the length of AC in metres</a:t>
            </a:r>
            <a:endParaRPr lang="en-GB" sz="1200" dirty="0"/>
          </a:p>
        </p:txBody>
      </p:sp>
      <p:sp>
        <p:nvSpPr>
          <p:cNvPr id="8" name="Right Triangle 7"/>
          <p:cNvSpPr/>
          <p:nvPr/>
        </p:nvSpPr>
        <p:spPr>
          <a:xfrm rot="5400000">
            <a:off x="3789040" y="2459471"/>
            <a:ext cx="2016224" cy="1728192"/>
          </a:xfrm>
          <a:prstGeom prst="rt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 rot="16200000">
            <a:off x="3969059" y="2279451"/>
            <a:ext cx="288032" cy="3600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810460" y="4331679"/>
            <a:ext cx="268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B</a:t>
            </a:r>
            <a:endParaRPr lang="en-GB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5669834" y="2176955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C</a:t>
            </a:r>
            <a:endParaRPr lang="en-GB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3736123" y="2123728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A</a:t>
            </a:r>
            <a:endParaRPr lang="en-GB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4797152" y="3185067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10 m</a:t>
            </a:r>
            <a:endParaRPr lang="en-GB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3583154" y="2950704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5 m</a:t>
            </a:r>
            <a:endParaRPr lang="en-GB" sz="1200" dirty="0"/>
          </a:p>
        </p:txBody>
      </p:sp>
      <p:sp>
        <p:nvSpPr>
          <p:cNvPr id="10" name="Rectangle 9"/>
          <p:cNvSpPr/>
          <p:nvPr/>
        </p:nvSpPr>
        <p:spPr>
          <a:xfrm>
            <a:off x="756320" y="5082013"/>
            <a:ext cx="5400600" cy="374441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>
            <a:stCxn id="10" idx="0"/>
            <a:endCxn id="10" idx="2"/>
          </p:cNvCxnSpPr>
          <p:nvPr/>
        </p:nvCxnSpPr>
        <p:spPr>
          <a:xfrm>
            <a:off x="345662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0" idx="1"/>
            <a:endCxn id="10" idx="3"/>
          </p:cNvCxnSpPr>
          <p:nvPr/>
        </p:nvCxnSpPr>
        <p:spPr>
          <a:xfrm>
            <a:off x="756320" y="695422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56320" y="709823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56320" y="724225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56320" y="738626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56320" y="753028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56320" y="767430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56320" y="781831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56320" y="796233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56320" y="810634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56320" y="825036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56320" y="839438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56320" y="853839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56320" y="868241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56320" y="551406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56320" y="565807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56320" y="580209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756320" y="594610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56320" y="609012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56320" y="623414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56320" y="637815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56320" y="652217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56320" y="666618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56320" y="681020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56320" y="537004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56320" y="522602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900336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052736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205136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332384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484784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620416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772816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925216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052464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19648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34888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50128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628528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2772544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924944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077344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204592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48608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564632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717032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869432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399668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14908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4284712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4437112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589512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471676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4860776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013176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5165576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5292824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43684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58924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5741640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868888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6021288" y="5082013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1332384" y="5658077"/>
            <a:ext cx="1168896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1332384" y="5658077"/>
            <a:ext cx="0" cy="2302515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1332384" y="7960592"/>
            <a:ext cx="592832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2501280" y="5658077"/>
            <a:ext cx="0" cy="1726451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1908448" y="7384528"/>
            <a:ext cx="612069" cy="576064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47369" y="4594507"/>
            <a:ext cx="6002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7.   On the diagram below, drawn an enlargement of the given shape using a scale factor of </a:t>
            </a:r>
            <a:endParaRPr lang="en-GB" sz="1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4" name="Rectangle 83"/>
              <p:cNvSpPr/>
              <p:nvPr/>
            </p:nvSpPr>
            <p:spPr>
              <a:xfrm>
                <a:off x="6084912" y="4499992"/>
                <a:ext cx="204263" cy="438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2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912" y="4499992"/>
                <a:ext cx="204263" cy="438005"/>
              </a:xfrm>
              <a:prstGeom prst="rect">
                <a:avLst/>
              </a:prstGeom>
              <a:blipFill rotWithShape="0">
                <a:blip r:embed="rId2"/>
                <a:stretch>
                  <a:fillRect r="-11765" b="-13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 flipV="1">
            <a:off x="1924846" y="1918737"/>
            <a:ext cx="864096" cy="22322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2788942" y="1918737"/>
            <a:ext cx="1224136" cy="16561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556792" y="2350785"/>
            <a:ext cx="2520280" cy="86409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Isosceles Triangle 32"/>
          <p:cNvSpPr/>
          <p:nvPr/>
        </p:nvSpPr>
        <p:spPr>
          <a:xfrm rot="15236510">
            <a:off x="2502730" y="2825843"/>
            <a:ext cx="142190" cy="9036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3501008" y="2843808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119°</a:t>
            </a:r>
            <a:endParaRPr lang="en-GB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1988840" y="2998857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56°</a:t>
            </a:r>
            <a:endParaRPr lang="en-GB" sz="1000" dirty="0"/>
          </a:p>
        </p:txBody>
      </p:sp>
      <p:sp>
        <p:nvSpPr>
          <p:cNvPr id="38" name="TextBox 37"/>
          <p:cNvSpPr txBox="1"/>
          <p:nvPr/>
        </p:nvSpPr>
        <p:spPr>
          <a:xfrm>
            <a:off x="1780830" y="4222993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A</a:t>
            </a:r>
            <a:endParaRPr lang="en-GB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3954668" y="3513946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556792" y="35496"/>
            <a:ext cx="3280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National 4 Relationships Practice Assessment (3)  </a:t>
            </a:r>
            <a:endParaRPr lang="en-GB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188640" y="694601"/>
            <a:ext cx="49655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en-GB" sz="1200" dirty="0" smtClean="0"/>
              <a:t>In the diagram below lines DE and FG are parallel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Lines AB and BC intersect DE and FG at the points P, Q, R and S as shown.</a:t>
            </a:r>
          </a:p>
          <a:p>
            <a:pPr marL="228600" indent="-228600"/>
            <a:r>
              <a:rPr lang="en-GB" sz="1200" dirty="0" smtClean="0"/>
              <a:t>	Angle DKM is 56° and angle LNG is 119°</a:t>
            </a:r>
          </a:p>
          <a:p>
            <a:pPr marL="228600" indent="-228600"/>
            <a:endParaRPr lang="en-GB" sz="1200" dirty="0"/>
          </a:p>
          <a:p>
            <a:pPr marL="228600" indent="-228600"/>
            <a:r>
              <a:rPr lang="en-GB" sz="1200" dirty="0" smtClean="0"/>
              <a:t>	Calculate the size of angle ABC. </a:t>
            </a:r>
            <a:r>
              <a:rPr lang="en-GB" sz="1200" b="1" dirty="0" smtClean="0"/>
              <a:t>All working must be shown. </a:t>
            </a:r>
            <a:endParaRPr lang="en-GB" sz="1200" b="1" dirty="0"/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1628800" y="2926849"/>
            <a:ext cx="2520280" cy="86409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Isosceles Triangle 46"/>
          <p:cNvSpPr/>
          <p:nvPr/>
        </p:nvSpPr>
        <p:spPr>
          <a:xfrm rot="15236510">
            <a:off x="2655130" y="3376909"/>
            <a:ext cx="142190" cy="9036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TextBox 47"/>
          <p:cNvSpPr txBox="1"/>
          <p:nvPr/>
        </p:nvSpPr>
        <p:spPr>
          <a:xfrm>
            <a:off x="2636912" y="1630705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B</a:t>
            </a:r>
            <a:endParaRPr lang="en-GB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1349556" y="3070865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D</a:t>
            </a:r>
            <a:endParaRPr lang="en-GB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1412776" y="3657962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F</a:t>
            </a:r>
            <a:endParaRPr lang="en-GB" sz="1200" dirty="0"/>
          </a:p>
        </p:txBody>
      </p:sp>
      <p:sp>
        <p:nvSpPr>
          <p:cNvPr id="51" name="TextBox 50"/>
          <p:cNvSpPr txBox="1"/>
          <p:nvPr/>
        </p:nvSpPr>
        <p:spPr>
          <a:xfrm>
            <a:off x="4005064" y="2206769"/>
            <a:ext cx="260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E</a:t>
            </a:r>
            <a:endParaRPr lang="en-GB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4149080" y="2782833"/>
            <a:ext cx="282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G</a:t>
            </a:r>
            <a:endParaRPr lang="en-GB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2204864" y="2710825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K</a:t>
            </a:r>
            <a:endParaRPr lang="en-GB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3212976" y="2350785"/>
            <a:ext cx="248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L</a:t>
            </a:r>
            <a:endParaRPr lang="en-GB" sz="1200" dirty="0"/>
          </a:p>
        </p:txBody>
      </p:sp>
      <p:sp>
        <p:nvSpPr>
          <p:cNvPr id="55" name="TextBox 54"/>
          <p:cNvSpPr txBox="1"/>
          <p:nvPr/>
        </p:nvSpPr>
        <p:spPr>
          <a:xfrm>
            <a:off x="2060848" y="3574921"/>
            <a:ext cx="316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M</a:t>
            </a:r>
            <a:endParaRPr lang="en-GB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3472928" y="3081898"/>
            <a:ext cx="284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N</a:t>
            </a:r>
            <a:endParaRPr lang="en-GB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188640" y="4860032"/>
            <a:ext cx="3531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 startAt="2"/>
            </a:pPr>
            <a:r>
              <a:rPr lang="en-GB" sz="1200" dirty="0" smtClean="0"/>
              <a:t>CD is a diameter of a circle centre O.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L is a point on the circumference of the circle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Angle KML is 38°  Calculate the size of angle LKM</a:t>
            </a:r>
            <a:endParaRPr lang="en-GB" sz="1200" dirty="0"/>
          </a:p>
        </p:txBody>
      </p:sp>
      <p:sp>
        <p:nvSpPr>
          <p:cNvPr id="58" name="Oval 57"/>
          <p:cNvSpPr/>
          <p:nvPr/>
        </p:nvSpPr>
        <p:spPr>
          <a:xfrm>
            <a:off x="4245906" y="4860032"/>
            <a:ext cx="1872208" cy="1965702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Straight Connector 59"/>
          <p:cNvCxnSpPr>
            <a:stCxn id="58" idx="2"/>
            <a:endCxn id="58" idx="6"/>
          </p:cNvCxnSpPr>
          <p:nvPr/>
        </p:nvCxnSpPr>
        <p:spPr>
          <a:xfrm>
            <a:off x="4245906" y="5842883"/>
            <a:ext cx="187220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58" idx="2"/>
          </p:cNvCxnSpPr>
          <p:nvPr/>
        </p:nvCxnSpPr>
        <p:spPr>
          <a:xfrm flipV="1">
            <a:off x="4245906" y="4932041"/>
            <a:ext cx="1248954" cy="91084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58" idx="6"/>
          </p:cNvCxnSpPr>
          <p:nvPr/>
        </p:nvCxnSpPr>
        <p:spPr>
          <a:xfrm flipH="1" flipV="1">
            <a:off x="5494860" y="4932041"/>
            <a:ext cx="623254" cy="91084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642749" y="5616971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49°</a:t>
            </a:r>
            <a:endParaRPr lang="en-GB" sz="1000" dirty="0"/>
          </a:p>
        </p:txBody>
      </p:sp>
      <p:sp>
        <p:nvSpPr>
          <p:cNvPr id="68" name="Oval 67"/>
          <p:cNvSpPr/>
          <p:nvPr/>
        </p:nvSpPr>
        <p:spPr>
          <a:xfrm>
            <a:off x="5182010" y="5822425"/>
            <a:ext cx="72008" cy="11772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TextBox 68"/>
          <p:cNvSpPr txBox="1"/>
          <p:nvPr/>
        </p:nvSpPr>
        <p:spPr>
          <a:xfrm>
            <a:off x="4064318" y="5724128"/>
            <a:ext cx="2519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K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118114" y="5724128"/>
            <a:ext cx="2936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M</a:t>
            </a:r>
            <a:endParaRPr lang="en-GB" sz="1000" dirty="0"/>
          </a:p>
        </p:txBody>
      </p:sp>
      <p:sp>
        <p:nvSpPr>
          <p:cNvPr id="71" name="TextBox 70"/>
          <p:cNvSpPr txBox="1"/>
          <p:nvPr/>
        </p:nvSpPr>
        <p:spPr>
          <a:xfrm>
            <a:off x="5400388" y="4659399"/>
            <a:ext cx="2391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L</a:t>
            </a:r>
            <a:endParaRPr lang="en-GB" sz="1000" dirty="0"/>
          </a:p>
        </p:txBody>
      </p:sp>
      <p:sp>
        <p:nvSpPr>
          <p:cNvPr id="73" name="TextBox 72"/>
          <p:cNvSpPr txBox="1"/>
          <p:nvPr/>
        </p:nvSpPr>
        <p:spPr>
          <a:xfrm>
            <a:off x="188640" y="7308304"/>
            <a:ext cx="5211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/>
              <a:t>3.    Calculate the length of the side x in the following right-angled triangle below</a:t>
            </a:r>
            <a:endParaRPr lang="en-GB" sz="1200" dirty="0"/>
          </a:p>
        </p:txBody>
      </p:sp>
      <p:sp>
        <p:nvSpPr>
          <p:cNvPr id="74" name="Right Triangle 73"/>
          <p:cNvSpPr/>
          <p:nvPr/>
        </p:nvSpPr>
        <p:spPr>
          <a:xfrm>
            <a:off x="1772816" y="7810619"/>
            <a:ext cx="1872208" cy="792088"/>
          </a:xfrm>
          <a:prstGeom prst="rtTriangl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/>
          <p:cNvSpPr/>
          <p:nvPr/>
        </p:nvSpPr>
        <p:spPr>
          <a:xfrm>
            <a:off x="1772816" y="8458691"/>
            <a:ext cx="144016" cy="144016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TextBox 75"/>
          <p:cNvSpPr txBox="1"/>
          <p:nvPr/>
        </p:nvSpPr>
        <p:spPr>
          <a:xfrm>
            <a:off x="2924944" y="8386683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37°</a:t>
            </a:r>
            <a:endParaRPr lang="en-GB" sz="1000" dirty="0"/>
          </a:p>
        </p:txBody>
      </p:sp>
      <p:sp>
        <p:nvSpPr>
          <p:cNvPr id="77" name="TextBox 76"/>
          <p:cNvSpPr txBox="1"/>
          <p:nvPr/>
        </p:nvSpPr>
        <p:spPr>
          <a:xfrm>
            <a:off x="1556792" y="8006898"/>
            <a:ext cx="263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x</a:t>
            </a:r>
            <a:endParaRPr lang="en-GB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2348880" y="8582962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34 m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75922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40" y="109245"/>
            <a:ext cx="4597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 startAt="4"/>
            </a:pPr>
            <a:r>
              <a:rPr lang="en-GB" sz="1200" dirty="0" smtClean="0"/>
              <a:t>A ramp 120m long slopes at an angle of x° from Level 1 to Level 2.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The height between levels is 12 metres.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(a)    Calculate x°</a:t>
            </a:r>
            <a:endParaRPr lang="en-GB" sz="1200" dirty="0"/>
          </a:p>
        </p:txBody>
      </p:sp>
      <p:sp>
        <p:nvSpPr>
          <p:cNvPr id="3" name="Right Triangle 2"/>
          <p:cNvSpPr/>
          <p:nvPr/>
        </p:nvSpPr>
        <p:spPr>
          <a:xfrm flipH="1">
            <a:off x="2060848" y="1187624"/>
            <a:ext cx="1872208" cy="792088"/>
          </a:xfrm>
          <a:prstGeom prst="rtTriangl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789040" y="1835696"/>
            <a:ext cx="144016" cy="144016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080670" y="1403648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10 m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420888" y="176368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x°</a:t>
            </a:r>
            <a:endParaRPr lang="en-GB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4149080" y="971600"/>
            <a:ext cx="618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Level 2</a:t>
            </a:r>
            <a:endParaRPr lang="en-GB" sz="12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933056" y="1187624"/>
            <a:ext cx="7200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96752" y="1979712"/>
            <a:ext cx="86409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226385" y="1763688"/>
            <a:ext cx="618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Level 1</a:t>
            </a:r>
            <a:endParaRPr lang="en-GB" sz="12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4077072" y="1187624"/>
            <a:ext cx="0" cy="792088"/>
          </a:xfrm>
          <a:prstGeom prst="line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492896" y="1331640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90 m</a:t>
            </a:r>
            <a:endParaRPr lang="en-GB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428714" y="2413501"/>
            <a:ext cx="5935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/>
              <a:t>(b)   For safety reasons x should be below 6°. Can the angle of the ramp be considered safe ?</a:t>
            </a:r>
            <a:endParaRPr lang="en-GB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188640" y="2989565"/>
            <a:ext cx="5619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/>
              <a:t>5.    A class of students sat a Geography and a History test. Here are the students marks</a:t>
            </a:r>
            <a:endParaRPr lang="en-GB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1962952" y="3718937"/>
            <a:ext cx="21218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/>
              <a:t>               Geography       History</a:t>
            </a:r>
          </a:p>
          <a:p>
            <a:pPr marL="228600" indent="-228600"/>
            <a:r>
              <a:rPr lang="en-GB" sz="1200" dirty="0" smtClean="0"/>
              <a:t>Tom               84                75</a:t>
            </a:r>
          </a:p>
          <a:p>
            <a:pPr marL="228600" indent="-228600"/>
            <a:r>
              <a:rPr lang="en-GB" sz="1200" dirty="0" smtClean="0"/>
              <a:t>Bob                55                53       </a:t>
            </a:r>
          </a:p>
          <a:p>
            <a:pPr marL="228600" indent="-228600"/>
            <a:r>
              <a:rPr lang="en-GB" sz="1200" dirty="0" smtClean="0"/>
              <a:t>Cecil              38                44</a:t>
            </a:r>
          </a:p>
          <a:p>
            <a:pPr marL="228600" indent="-228600"/>
            <a:r>
              <a:rPr lang="en-GB" sz="1200" dirty="0" err="1" smtClean="0"/>
              <a:t>Bertie</a:t>
            </a:r>
            <a:r>
              <a:rPr lang="en-GB" sz="1200" dirty="0" smtClean="0"/>
              <a:t>            65                72</a:t>
            </a:r>
          </a:p>
          <a:p>
            <a:pPr marL="228600" indent="-228600"/>
            <a:r>
              <a:rPr lang="en-GB" sz="1200" dirty="0" smtClean="0"/>
              <a:t>Selma            78                85</a:t>
            </a:r>
          </a:p>
          <a:p>
            <a:pPr marL="228600" indent="-228600"/>
            <a:r>
              <a:rPr lang="en-GB" sz="1200" dirty="0" smtClean="0"/>
              <a:t>Louise           66                 89</a:t>
            </a:r>
          </a:p>
          <a:p>
            <a:pPr marL="228600" indent="-228600"/>
            <a:r>
              <a:rPr lang="en-GB" sz="1200" dirty="0" smtClean="0"/>
              <a:t>Bruce            57                 68</a:t>
            </a:r>
            <a:endParaRPr lang="en-GB" sz="1200" dirty="0"/>
          </a:p>
        </p:txBody>
      </p:sp>
      <p:sp>
        <p:nvSpPr>
          <p:cNvPr id="25" name="Rectangle 24"/>
          <p:cNvSpPr/>
          <p:nvPr/>
        </p:nvSpPr>
        <p:spPr>
          <a:xfrm>
            <a:off x="1844824" y="3563888"/>
            <a:ext cx="2304256" cy="165618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Connector 26"/>
          <p:cNvCxnSpPr/>
          <p:nvPr/>
        </p:nvCxnSpPr>
        <p:spPr>
          <a:xfrm>
            <a:off x="1844824" y="3923928"/>
            <a:ext cx="23042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284984" y="3563888"/>
            <a:ext cx="0" cy="16561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492896" y="3563888"/>
            <a:ext cx="0" cy="16561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50784" y="5519137"/>
            <a:ext cx="65863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lphaLcParenBoth"/>
            </a:pPr>
            <a:r>
              <a:rPr lang="en-GB" sz="1200" dirty="0" smtClean="0"/>
              <a:t>Draw a </a:t>
            </a:r>
            <a:r>
              <a:rPr lang="en-GB" sz="1200" dirty="0" err="1" smtClean="0"/>
              <a:t>scattergraph</a:t>
            </a:r>
            <a:r>
              <a:rPr lang="en-GB" sz="1200" dirty="0" smtClean="0"/>
              <a:t> on the grid provided</a:t>
            </a:r>
          </a:p>
          <a:p>
            <a:pPr marL="228600" indent="-228600">
              <a:buAutoNum type="alphaLcParenBoth"/>
            </a:pPr>
            <a:r>
              <a:rPr lang="en-GB" sz="1200" dirty="0" smtClean="0"/>
              <a:t>Draw a line of best fit</a:t>
            </a:r>
          </a:p>
          <a:p>
            <a:pPr marL="228600" indent="-228600">
              <a:buAutoNum type="alphaLcParenBoth"/>
            </a:pPr>
            <a:r>
              <a:rPr lang="en-GB" sz="1200" dirty="0" smtClean="0"/>
              <a:t>Walter scored 60 marks in his geography test. Use your line to estimate the mark that he would</a:t>
            </a:r>
          </a:p>
          <a:p>
            <a:pPr marL="228600" indent="-228600"/>
            <a:r>
              <a:rPr lang="en-GB" sz="1200" dirty="0" smtClean="0"/>
              <a:t>	have got in his history test</a:t>
            </a:r>
          </a:p>
          <a:p>
            <a:pPr marL="228600" indent="-228600">
              <a:buAutoNum type="alphaLcParenBoth" startAt="4"/>
            </a:pPr>
            <a:r>
              <a:rPr lang="en-GB" sz="1200" dirty="0" smtClean="0"/>
              <a:t>Oliver scored 75 marks in his geography test but was absent for his history test. His teacher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estimated her mark to be 50 for his history test.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Is this a reasonable estimate ?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3427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851" y="-9426"/>
            <a:ext cx="6486525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rot="16200000">
            <a:off x="81685" y="3344252"/>
            <a:ext cx="706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History</a:t>
            </a:r>
          </a:p>
          <a:p>
            <a:r>
              <a:rPr lang="en-GB" sz="1400" dirty="0"/>
              <a:t>m</a:t>
            </a:r>
            <a:r>
              <a:rPr lang="en-GB" sz="1400" dirty="0" smtClean="0"/>
              <a:t>ark</a:t>
            </a:r>
            <a:endParaRPr lang="en-GB" sz="1400" dirty="0"/>
          </a:p>
        </p:txBody>
      </p:sp>
      <p:sp>
        <p:nvSpPr>
          <p:cNvPr id="4" name="Rectangle 3"/>
          <p:cNvSpPr/>
          <p:nvPr/>
        </p:nvSpPr>
        <p:spPr>
          <a:xfrm>
            <a:off x="257745" y="2843808"/>
            <a:ext cx="50405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210073" y="6012160"/>
            <a:ext cx="79208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354089" y="6084168"/>
            <a:ext cx="1394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Geography mark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5288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326</Words>
  <Application>Microsoft Office PowerPoint</Application>
  <PresentationFormat>On-screen Show (4:3)</PresentationFormat>
  <Paragraphs>88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Graeme Elliott</cp:lastModifiedBy>
  <cp:revision>27</cp:revision>
  <cp:lastPrinted>2019-09-30T07:27:59Z</cp:lastPrinted>
  <dcterms:created xsi:type="dcterms:W3CDTF">2015-02-18T18:11:43Z</dcterms:created>
  <dcterms:modified xsi:type="dcterms:W3CDTF">2019-09-30T07:33:59Z</dcterms:modified>
</cp:coreProperties>
</file>