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entation.xml" ContentType="application/vnd.openxmlformats-officedocument.presentationml.presentation.main+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10.xml" ContentType="application/vnd.openxmlformats-officedocument.presentationml.slideLayout+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ink/ink1.xml" ContentType="application/inkml+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app.xml" ContentType="application/vnd.openxmlformats-officedocument.extended-properties+xml"/>
  <Override PartName="/docProps/core.xml" ContentType="application/vnd.openxmlformats-package.core-properties+xml"/>
  <Override PartName="/ppt/tags/tag4.xml" ContentType="application/vnd.openxmlformats-officedocument.presentationml.tags+xml"/>
  <Override PartName="/ppt/tags/tag3.xml" ContentType="application/vnd.openxmlformats-officedocument.presentationml.tags+xml"/>
  <Override PartName="/ppt/tags/tag1.xml" ContentType="application/vnd.openxmlformats-officedocument.presentationml.tags+xml"/>
  <Override PartName="/ppt/tags/tag2.xml" ContentType="application/vnd.openxmlformats-officedocument.presentationml.tag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70" r:id="rId2"/>
    <p:sldId id="271" r:id="rId3"/>
    <p:sldId id="272" r:id="rId4"/>
    <p:sldId id="277" r:id="rId5"/>
    <p:sldId id="278" r:id="rId6"/>
    <p:sldId id="279" r:id="rId7"/>
    <p:sldId id="281" r:id="rId8"/>
    <p:sldId id="282" r:id="rId9"/>
    <p:sldId id="283" r:id="rId10"/>
    <p:sldId id="290" r:id="rId11"/>
    <p:sldId id="287" r:id="rId12"/>
    <p:sldId id="289" r:id="rId13"/>
    <p:sldId id="28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72"/>
    <p:restoredTop sz="96327"/>
  </p:normalViewPr>
  <p:slideViewPr>
    <p:cSldViewPr snapToGrid="0" snapToObjects="1">
      <p:cViewPr varScale="1">
        <p:scale>
          <a:sx n="131" d="100"/>
          <a:sy n="131" d="100"/>
        </p:scale>
        <p:origin x="208" y="640"/>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ustomXml" Target="../customXml/item3.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06-08T12:29:45.525"/>
    </inkml:context>
    <inkml:brush xml:id="br0">
      <inkml:brushProperty name="width" value="0.35" units="cm"/>
      <inkml:brushProperty name="height" value="0.35" units="cm"/>
      <inkml:brushProperty name="color" value="#F7E049"/>
    </inkml:brush>
  </inkml:definitions>
  <inkml:trace contextRef="#ctx0" brushRef="#br0">213 766 24575,'65'-42'0,"0"0"0,2 0 0,-7 4 0,-1 2 0,-25 12 0,-29 19 0,-12 1 0,-37-4 0,1-1 0,-33-4 0,18 3 0,1 3 0,8 2 0,11 3 0,10 1 0,17 1 0,4-4 0,24-12 0,4-1 0,18-10 0,-3 6 0,-2 5 0,-8 0 0,-8 6 0,-7 4 0,-6 0 0,-1 3 0,0-5 0,-3 2 0,0-3 0,-1 0 0,0 4 0,1-5 0,0 5 0,2-2 0,6 0 0,-3 3 0,4-1 0,-2 3 0,4 1 0,4 0 0,13 1 0,4 0 0,17 1 0,-2-1 0,7 1 0,-8-1 0,-4-1 0,-10-1 0,-4-2 0,-5-1 0,-4 1 0,-1-2 0,0 1 0,-2-2 0,-1 2 0,0-2 0,3-1 0,1 1 0,1 1 0,3-2 0,1 2 0,6-3 0,3 1 0,-3 1 0,1 0 0,-4 0 0,0 2 0,7-1 0,2-2 0,4 1 0,6-3 0,2 0 0,-5 2 0,-3 0 0,-11 2 0,-6 0 0,-5 3 0,-7 0 0,-2 0 0,0 1 0,-1 0 0,1 0 0,0 0 0,-3 1 0,5-2 0,-1 3 0,4-4 0,1 3 0,2-1 0,-2 1 0,3 1 0,0-2 0,3 0 0,-1 2 0,4-3 0,-2 1 0,6-2 0,-4 0 0,3 1 0,-4-1 0,-5 1 0,-5 0 0,-4 1 0,-4 1 0,2 0 0,1 1 0,-1 0 0,3-1 0,-2 1 0,13-1 0,10 2 0,8 1 0,9 1 0,-4-2 0,-2 2 0,-4-3 0,-14 0 0,-7 0 0,-11 0 0,-2 0 0,3 0 0,1 0 0,2 3 0,-5 0 0,1 3 0,0 1 0,-2 3 0,0-1 0,0 1 0,-4 1 0,1 0 0,0 2 0,-2-3 0,1 3 0,1 1 0,-2 0 0,2 2 0,0 0 0,1-1 0,0-1 0,-1 0 0,-1 0 0,0-1 0,1 2 0,-1 0 0,0 0 0,2-1 0,-2 3 0,0-2 0,3 4 0,-1-2 0,0 6 0,4 2 0,-3 2 0,0 1 0,2 5 0,-1 1 0,3 1 0,2 5 0,3-4 0,0 2 0,0-6 0,-3-4 0,-4-5 0,-2-4 0,2-4 0,-3 0 0,0 0 0,0 2 0,3 4 0,0 0 0,2 5 0,-2-2 0,1 1 0,-1-1 0,0 3 0,4 2 0,0 7 0,0 3 0,4 2 0,-3-1 0,0-4 0,-3 1 0,-2-5 0,-2 2 0,-1-3 0,-2 4 0,2-3 0,-2 1 0,1-5 0,-1-4 0,-1-1 0,0-7 0,0 3 0,0-6 0,0 0 0,0 0 0,0-1 0,0 1 0,0-1 0,0-3 0,0 1 0,-1 1 0,0 0 0,0 1 0,0 0 0,-1 1 0,-1 1 0,0 1 0,-1-1 0,-1-1 0,-1 0 0,1 0 0,-3 1 0,2-1 0,-4 2 0,0 1 0,-2 0 0,1-1 0,-1 2 0,0 0 0,1 4 0,-2-1 0,3 0 0,-2-3 0,1-1 0,2-2 0,-2-1 0,0-2 0,3-1 0,-2 0 0,1-1 0,3-1 0,0 1 0,1-2 0,0 1 0,2-4 0,-2 4 0,1 2 0,0-2 0,1 4 0,-2-4 0,4 4 0,-2-1 0,1 2 0,-1 2 0,0-1 0,2 0 0,0-5 0,1-3 0,8-1 0,-2 0 0,9 1 0,-1-2 0,3-1 0,0 0 0,-4-1 0,1-1 0,-4 0 0,-2-1 0,0-10 0,-5-4 0,3-13 0,-3-2 0,-2-6 0,-1-1 0,0-6 0,-4 2 0,-2 1 0,-4 3 0,-4 3 0,-5-5 0,-2-1 0,-5-5 0,-1 2 0,3 1 0,1 3 0,8 5 0,0-1 0,4 4 0,1-1 0,1 2 0,2 3 0,1 0 0,3 2 0,-1 0 0,4 0 0,-2-1 0,2-2 0,0-1 0,0 4 0,0-1 0,0 2 0,0 0 0,0 4 0,0 1 0,2 5 0,-1 1 0,3 2 0,-1 2 0,3-1 0,0 0 0,0 1 0,0 3 0,1 1 0,-25 21 0,1-5 0,-26 19 0,7-11 0,-6 0 0,0-1 0,0-4 0,7-2 0,4-1 0,7-3 0,2-1 0,0 2 0,0-1 0,-1 0 0,-2 1 0,0 0 0,0-1 0,1 1 0,2-2 0,-1-1 0,0-1 0,1 0 0,2-2 0,1-1 0,2-1 0,-2 2 0,2-1 0,-5 1 0,0 0 0,-3 0 0,1 2 0,-1 0 0,5 2 0,4 1 0,4 0 0,5-1 0,2 3 0,2 0 0,0 2 0,2 6 0,-1-1 0,6 9 0,-1-3 0,7 8 0,-1-4 0,2 6 0,1-1 0,1 3 0,1-1 0,1 2 0,0 0 0,-3-5 0,-1 3 0,-4-5 0,3 8 0,0-4 0,1 0 0,-2-3 0,-2-1 0,-2-7 0,3 2 0,-5-5 0,0-1 0,0-3 0,-2-3 0,1 0 0,1-2 0,-1 3 0,1 0 0,5 4 0,0-4 0,6 0 0,2-3 0,6-3 0,1 0 0,3-3 0,-1-1 0,-6-2 0,2-3 0,-2-2 0,4-4 0,2-4 0,0-4 0,0 0 0,1-4 0,-3 1 0,0 0 0,0-3 0,-3 1 0,-2 0 0,0 0 0,-5-1 0,2-2 0,0-2 0,-7-1 0,0-2 0,-5 0 0,-2-1 0,-1-5 0,-2 3 0,-2-3 0,0 4 0,-1-2 0,-1 3 0,1 2 0,-1-2 0,-2 2 0,0-3 0,-1-2 0,0 4 0,0 0 0,-4 3 0,2 0 0,-3-1 0,0-1 0,1 3 0,2 2 0,2 7 0,0 2 0,3 6 0,-3 32 0,7-3 0,-3 30 0,5-13 0,1 7 0,0 3 0,2 1 0,-1 4 0,3-4 0,-2 3 0,2-1 0,1-5 0,-3-5 0,1-12 0,-1-4 0,1-12 0,-2-4 0,8-27 0,10-17 0,9-24 0,-9 16 0,0-2 0,2-2 0,-1-1-232,3-8 1,-2-1 231,-1 4 0,-1-1 0,-4 1 0,-1 1 0,-4 2 0,-3-1 0,-2 0 0,-2 0 0,-1-1 0,-1 1 0,-3 6 0,0 0 0,1 0 0,0 0 0,-1-28 0,1 1 0,-2 8 0,1 6 463,0 10-463,-1 6 0,0 7 0,-2 5 0,-4-3 0,0 2 0,-1-2 0,0 8 0,2 5 0,-4 6 0,2 4 0,-5 2 0,-1 3 0,-9 0 0,-5 3 0,-8 0 0,-3 1 0,-8 2 0,-3-1 0,-5 4 0,3-2 0,-4 2 0,3 0 0,-11 3 0,-7 4 0,-14 3 0,42-6 0,1 1 0,-42 11 0,17-2 0,2 3 0,13 0 0,6 5 0,9 4 0,18 1 0,6 3 0,8-1 0,5 0 0,7-2 0,8-4 0,10 0 0,13-4 0,14-1 0,15-4 0,-24-12 0,2-1 0,6-1 0,0-4 0,6 0 0,2-3 0,-4-3 0,-3-2 0,36-7 0,-14-11 0,-13-2 0,1-9 0,-7-5 0,-6-4 0,-11 4 0,-8 3 0,-11 9 0,-9 6 0,-7 11 0,-1 3 0,-6 4 0,-10 1 0,-27 1 0,-33 6 0,23 1 0,-3 3 0,-5 1 0,-2 1-293,-5 2 1,0 2 292,4 0 0,3 2 0,6 0 0,1 1 0,9 0 0,4 0 0,-8 14 0,23-9 0,18-6 0,9-5 0,3-4 585,10-2-585,10-1 0,9 0 0,10-5 0,8-6 0,3-3 0,8-11 0,-2-3 0,-5-5 0,-4-4 0,-11-3 0,-5-5 0,-10-5 0,-7 2 0,-10-1 0,-6 6 0,-10 1 0,-6 9 0,-12 2 0,-8 10 0,-14 4 0,-8 7 0,-13 10 0,3 3 0,-3 6 0,13 2 0,13 0 0,12 1 0,13-4 0,8-2 0,7-4 0,26 2 0,4-2 0,46 1 0,9-5 0,-28-3 0,1-2 0,1 1 0,-1-3 0,2-3 0,0-2 0,-4 1 0,-4-2 0,-4-2 0,-3-2 0,26-14 0,-24-3 0,-10-4 0,-13 2 0,-3-2 0,-9 8 0,-3 8 0,-4 11 0,-2 5 0,-34 7 0,-4 4 0,-30 1 0,-8 3 0,-9-1 0,31-3 0,0 1 0,-3 0 0,0 0 0,-4 1 0,1 1 0,0 1 0,0 1 0,0 0 0,0 1 0,-2 4 0,2 1 0,5-4 0,0 1 0,-5 5 0,0 1 0,7-5 0,-1 0 0,2 3 0,-1-1 0,7-3 0,2 0 0,-21 9 0,20-4 0,18-7 0,13-3 0,11-5 0,2 3 0,5 0 0,15 8 0,15-1 0,32 2 0,-24-9 0,3-1 0,2-1 0,0-1 0,8-1 0,-1-1 0,33-5 0,-6-5 0,-25-7 0,-17-3 0,-14-4 0,-12-3 0,-7-1 0,-10 2 0,-7 1 0,-12 3 0,-17-1 0,-13 4 0,-26 6 0,31 8 0,-1 1 0,-7 4 0,1 3 0,-5 1 0,3 2 0,6 1 0,4 2 0,2 3 0,3 2 0,-21 12 0,9 7 0,12 1 0,10 4 0,12 2 0,6 5 0,8 2 0,4-4 0,8 4 0,5-10 0,7-1 0,10-9 0,14-6 0,11-4 0,24-8 0,-1-5 0,-29-8 0,0-2 0,34-9 0,2-7 0,-17-6 0,-10-3 0,-17 0 0,-11 3 0,-15 3 0,-8 8 0,-7 2 0,-5 3 0,-12 0 0,-22-1 0,-37 3 0,26 4 0,-4 0-470,-14 6 1,-2 0 469,-5 2 0,-1 1 0,11 3 0,-1 2 0,-1 1 0,3 2 0,20-2 0,4 2 0,-33 13 0,33-1 0,19-2 0,17 0 0,8 3 0,11 1 939,13-2-939,14 0 0,19-4 0,-18-12 0,2 1 0,5-1 0,2-1 0,11-3 0,1-1-286,1 0 0,1-2 286,-1-3 0,-2-3 0,-10 2 0,-4-2 0,30-9 0,-39-1 0,-12-1 0,-17 1 0,-4-1 0,-11 0 572,-14-2-572,-26-5 0,-26 0 0,8 7 0,-5 1-492,-6 3 0,-3 0 345,15 5 1,-2 0 0,-1 0 146,-16 1 0,2 3 0,11 4 0,7 4 0,-15 8 0,38 8 0,23 3 0,16-1 0,13 7 983,16 1-543,16 5-440,16-1 0,17-5 0,-34-17 0,2-2 0,6 0 0,2-3 0,2-2 0,0 0 0,-2 0 0,-1-1 0,3-3 0,-2-1 0,-8 0 0,-2 0 0,42-4 0,-27-2 0,-25-3 0,-17-2 0,-12-1 0,-5-3 0,-4-1 0,-13-6 0,-25-8 0,1 8 0,-5 1 0,-20-5 0,-8 1-328,12 6 0,-4 0 0,1 2 0,-5-2 0,1 2 0,-1 0 307,-1 2 0,0 2 0,3 1-123,-10-2 1,4 2 143,13 6 0,6 3 0,-1 6 0,26 5 0,20 7 0,15 8 983,9 7 0,15 7-631,13 2-352,5-3 0,11 0 0,-3-11 0,8-1 0,7-8 0,8-5 0,-35-7 0,1-1 0,0-1 0,0 1 0,36 1 0,-14-1 0,-11-3 0,-20-1 0,-5 2 0,-10-1 0,-9 1 0,-2 3 0,0 3 0,4 7 0,3 4 0,7 9 0,0 4 0,3 7 0,1-2 0,-2 0 0,-2-6 0,-4-5 0,-6-7 0,-5-5 0,-2-4 0,-3-2 0,-1 2 0,4 2 0,2 5 0,2 3 0,5 3 0,-2-1 0,2 4 0,-1 0 0,1 4 0,2 3 0,-1-2 0,-2-7 0,-7-7 0,-3-16 0,-5-21 0,-6-23 0,-6-28 0,-4-4 0,7 30 0,0 0 0,-7-28 0,4 3 0,3 12 0,4 7 0,1 7 0,0 4 0,0 10 0,-1 4 0,2 9 0,1 3 0,-1 9 0,3 27 0,4 9 0,2 30 0,9 2 0,-5-25 0,-1 0 0,5 4 0,0 0 0,0 1 0,2 0 0,4-3 0,-1 0 0,15 22 0,3-15 0,-15-21 0,-7-12 0,-7-12 0,-2-14 0,10-12 0,3-11 0,13-16 0,-4 1 0,6-9 0,-9-1 0,-4 2 0,-10 4 0,-3 9 0,-4 11 0,-3 11 0,-1 12 0,-1 6 0,-5 25 0,3-6 0,-3 21 0,7-10 0,2 4 0,4-1 0,6 0 0,1-5 0,10-1 0,-4-7 0,4-3 0,-2-8 0,-1-2 0,-6-3 0,-6-2 0,-3-2 0,-2-3 0,-1-3 0,-1 2 0,-1 2 0,5 29 0,-1-3 0,0 9 0,0-14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E03A2C-4C89-3A42-A1B0-0347C524C3A2}" type="datetimeFigureOut">
              <a:rPr lang="en-GB" smtClean="0"/>
              <a:t>10/06/2020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76376BD-42E9-A645-9D3E-A0DA49E057A9}" type="slidenum">
              <a:rPr lang="en-GB" smtClean="0"/>
              <a:t>‹#›</a:t>
            </a:fld>
            <a:endParaRPr lang="en-GB"/>
          </a:p>
        </p:txBody>
      </p:sp>
    </p:spTree>
    <p:extLst>
      <p:ext uri="{BB962C8B-B14F-4D97-AF65-F5344CB8AC3E}">
        <p14:creationId xmlns:p14="http://schemas.microsoft.com/office/powerpoint/2010/main" val="3694877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066C7-39B4-C541-9750-2D62BD3E5E3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EAE4A292-657A-C840-9B23-BE35443DE6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1F126642-2989-5D4E-BAD2-616147FAE8EA}"/>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5" name="Footer Placeholder 4">
            <a:extLst>
              <a:ext uri="{FF2B5EF4-FFF2-40B4-BE49-F238E27FC236}">
                <a16:creationId xmlns:a16="http://schemas.microsoft.com/office/drawing/2014/main" id="{A47B2720-5404-E648-892C-1755CBE0AB5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067B263-E6BF-4A42-A627-A10ACF8F45DE}"/>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2264931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98595-CC39-B84F-AD74-159EE23751A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5F5D6A0-7441-0640-9BC6-E9311BC9426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B61992D-32AB-CB43-A9F0-0BF7866D2F52}"/>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5" name="Footer Placeholder 4">
            <a:extLst>
              <a:ext uri="{FF2B5EF4-FFF2-40B4-BE49-F238E27FC236}">
                <a16:creationId xmlns:a16="http://schemas.microsoft.com/office/drawing/2014/main" id="{0223EF87-2132-AB44-A7BC-007E2D5BFA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107ABD-B8E9-D54D-B377-EDEE86BF8D2C}"/>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23337502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A28E8-276C-4C4B-9ECB-37DFFB27C8A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B1D6BD77-C9E4-A040-B434-748E06460C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BB9FAA1-83AB-9843-849D-CAB715D97128}"/>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5" name="Footer Placeholder 4">
            <a:extLst>
              <a:ext uri="{FF2B5EF4-FFF2-40B4-BE49-F238E27FC236}">
                <a16:creationId xmlns:a16="http://schemas.microsoft.com/office/drawing/2014/main" id="{6D92994C-9176-C245-91B8-974A692B5D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64EC41C-95A0-4B4F-9CB1-2D7ACA2D9F0C}"/>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254680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59BCC-584A-9342-8244-0F88F3EDEF77}"/>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8E57A44-FF88-0B4E-9D2C-2A6051C5EA3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E6410272-E8CA-074B-AE89-72ACB461343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8F7E041B-E1F4-734F-91AC-E9865AEC1112}"/>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6" name="Footer Placeholder 5">
            <a:extLst>
              <a:ext uri="{FF2B5EF4-FFF2-40B4-BE49-F238E27FC236}">
                <a16:creationId xmlns:a16="http://schemas.microsoft.com/office/drawing/2014/main" id="{2ABDE0B0-765A-3F4C-B3A5-336620C4814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9817B6-EA03-0B4D-983E-13FADF1776C9}"/>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6484024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7C3CA-8A0D-7343-BC11-197890073FC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64736C84-97E1-5745-8350-73A35DA0D7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15DE555-A634-0F46-AC36-C4DA6F8058B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7DEBFC8A-8941-EC4C-AE3C-097A45D5D9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1EE9365-2BFF-B34C-926F-6FDBD17E9E3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A3017965-41D9-0740-BD79-18F2380F5BD8}"/>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8" name="Footer Placeholder 7">
            <a:extLst>
              <a:ext uri="{FF2B5EF4-FFF2-40B4-BE49-F238E27FC236}">
                <a16:creationId xmlns:a16="http://schemas.microsoft.com/office/drawing/2014/main" id="{C963732F-3BDB-354A-B77A-5AA9129ED1C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ACD86FF-955B-FE46-B83B-463164F2D477}"/>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4212094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DDC60-BEC5-2D41-BAF7-369C439D781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39224ADE-38C5-8140-890A-10A3387FFCAF}"/>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4" name="Footer Placeholder 3">
            <a:extLst>
              <a:ext uri="{FF2B5EF4-FFF2-40B4-BE49-F238E27FC236}">
                <a16:creationId xmlns:a16="http://schemas.microsoft.com/office/drawing/2014/main" id="{3475E02B-D1CF-674C-A94A-42FF68CE4ED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AD37FB9-F86A-4B48-BF6B-146A63780640}"/>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3747028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28291EB-8C2F-9C41-A0BA-0BD80F0C5F2A}"/>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3" name="Footer Placeholder 2">
            <a:extLst>
              <a:ext uri="{FF2B5EF4-FFF2-40B4-BE49-F238E27FC236}">
                <a16:creationId xmlns:a16="http://schemas.microsoft.com/office/drawing/2014/main" id="{D4AA25BC-30B0-F946-B59D-3D86ABA12F6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A01B33-EC83-C344-8EB0-9EE212CC4CE3}"/>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2063615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617AEA-EE04-9F43-87B5-37685413F4F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B86E873-5227-C146-ADC0-9670E36233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452CC9B3-B0BE-8748-8BD2-7DA1BD693BA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25B741E-78A2-6141-AA4B-8F868EE95658}"/>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6" name="Footer Placeholder 5">
            <a:extLst>
              <a:ext uri="{FF2B5EF4-FFF2-40B4-BE49-F238E27FC236}">
                <a16:creationId xmlns:a16="http://schemas.microsoft.com/office/drawing/2014/main" id="{8FCCEDB2-AA30-8346-8552-32F6A2AE09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15042ED-8AEB-B34E-B689-91AFC49EA7DC}"/>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17987166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26D56-682B-AF4B-892B-48C58ADD411F}"/>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8F6BD1F1-2931-AA41-A582-EB60D1A438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91D4A48B-A19B-1147-ADDF-1D5E20C7F9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5E70E2E-F9F5-4E46-BBD9-AEEA3299877C}"/>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6" name="Footer Placeholder 5">
            <a:extLst>
              <a:ext uri="{FF2B5EF4-FFF2-40B4-BE49-F238E27FC236}">
                <a16:creationId xmlns:a16="http://schemas.microsoft.com/office/drawing/2014/main" id="{ABF49D79-701A-C047-9506-B403416B8B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3C9ABF-6DDB-3843-9F85-1E4E5D02E52A}"/>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2514684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B1FC-0BEC-6D4F-94DA-06CCF9198919}"/>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821BDE94-CB24-8746-9C5F-0D6D4B804C0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B6F5B50-8D2E-7E44-A8A7-177A141EC65B}"/>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5" name="Footer Placeholder 4">
            <a:extLst>
              <a:ext uri="{FF2B5EF4-FFF2-40B4-BE49-F238E27FC236}">
                <a16:creationId xmlns:a16="http://schemas.microsoft.com/office/drawing/2014/main" id="{B47D329C-ED52-FA4B-857B-5744078BB6C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CF68853-89D1-9B40-9FA0-3261F8B365F0}"/>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3023477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1E298E8-55D8-C842-9800-27823334BE3D}"/>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E0AEC11-F9AC-E043-A3BC-0D975269D28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7E7BA7E-E0AE-E040-BAE3-9C8C06D64D76}"/>
              </a:ext>
            </a:extLst>
          </p:cNvPr>
          <p:cNvSpPr>
            <a:spLocks noGrp="1"/>
          </p:cNvSpPr>
          <p:nvPr>
            <p:ph type="dt" sz="half" idx="10"/>
          </p:nvPr>
        </p:nvSpPr>
        <p:spPr/>
        <p:txBody>
          <a:bodyPr/>
          <a:lstStyle/>
          <a:p>
            <a:fld id="{1BAD1EB4-C459-F94F-B829-4AA0AA765484}" type="datetimeFigureOut">
              <a:rPr lang="en-GB" smtClean="0"/>
              <a:t>10/06/2020</a:t>
            </a:fld>
            <a:endParaRPr lang="en-GB"/>
          </a:p>
        </p:txBody>
      </p:sp>
      <p:sp>
        <p:nvSpPr>
          <p:cNvPr id="5" name="Footer Placeholder 4">
            <a:extLst>
              <a:ext uri="{FF2B5EF4-FFF2-40B4-BE49-F238E27FC236}">
                <a16:creationId xmlns:a16="http://schemas.microsoft.com/office/drawing/2014/main" id="{29D350B2-BDFA-AE4C-A04E-6B32DDF0BF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9BC937-E443-894A-8106-0C735CD09C93}"/>
              </a:ext>
            </a:extLst>
          </p:cNvPr>
          <p:cNvSpPr>
            <a:spLocks noGrp="1"/>
          </p:cNvSpPr>
          <p:nvPr>
            <p:ph type="sldNum" sz="quarter" idx="12"/>
          </p:nvPr>
        </p:nvSpPr>
        <p:spPr/>
        <p:txBody>
          <a:bodyPr/>
          <a:lstStyle/>
          <a:p>
            <a:fld id="{543F76D0-2DC1-934B-973A-B1A4A7F9B484}" type="slidenum">
              <a:rPr lang="en-GB" smtClean="0"/>
              <a:t>‹#›</a:t>
            </a:fld>
            <a:endParaRPr lang="en-GB"/>
          </a:p>
        </p:txBody>
      </p:sp>
    </p:spTree>
    <p:extLst>
      <p:ext uri="{BB962C8B-B14F-4D97-AF65-F5344CB8AC3E}">
        <p14:creationId xmlns:p14="http://schemas.microsoft.com/office/powerpoint/2010/main" val="289007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D0A4693-6F06-8A4C-B48C-F23E27B2A46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166B0AB-B313-1440-BA91-D640BCF99B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66E1991-4302-0F4A-AEE4-79132334D9E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AD1EB4-C459-F94F-B829-4AA0AA765484}" type="datetimeFigureOut">
              <a:rPr lang="en-GB" smtClean="0"/>
              <a:t>10/06/2020</a:t>
            </a:fld>
            <a:endParaRPr lang="en-GB"/>
          </a:p>
        </p:txBody>
      </p:sp>
      <p:sp>
        <p:nvSpPr>
          <p:cNvPr id="5" name="Footer Placeholder 4">
            <a:extLst>
              <a:ext uri="{FF2B5EF4-FFF2-40B4-BE49-F238E27FC236}">
                <a16:creationId xmlns:a16="http://schemas.microsoft.com/office/drawing/2014/main" id="{2C1B709D-4B73-7E44-92DE-61DBB54582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3B38774-48B3-4E4B-B023-CB0B2EB85A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3F76D0-2DC1-934B-973A-B1A4A7F9B484}" type="slidenum">
              <a:rPr lang="en-GB" smtClean="0"/>
              <a:t>‹#›</a:t>
            </a:fld>
            <a:endParaRPr lang="en-GB"/>
          </a:p>
        </p:txBody>
      </p:sp>
    </p:spTree>
    <p:extLst>
      <p:ext uri="{BB962C8B-B14F-4D97-AF65-F5344CB8AC3E}">
        <p14:creationId xmlns:p14="http://schemas.microsoft.com/office/powerpoint/2010/main" val="20557075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audio" Target="../media/media5.m4a"/><Relationship Id="rId7" Type="http://schemas.openxmlformats.org/officeDocument/2006/relationships/image" Target="NULL"/><Relationship Id="rId2" Type="http://schemas.microsoft.com/office/2007/relationships/media" Target="../media/media5.m4a"/><Relationship Id="rId1" Type="http://schemas.openxmlformats.org/officeDocument/2006/relationships/tags" Target="../tags/tag1.xml"/><Relationship Id="rId6" Type="http://schemas.openxmlformats.org/officeDocument/2006/relationships/customXml" Target="../ink/ink1.xml"/><Relationship Id="rId5" Type="http://schemas.openxmlformats.org/officeDocument/2006/relationships/image" Target="../media/image4.png"/><Relationship Id="rId4"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audio" Target="../media/media8.m4a"/><Relationship Id="rId2" Type="http://schemas.microsoft.com/office/2007/relationships/media" Target="../media/media8.m4a"/><Relationship Id="rId1" Type="http://schemas.openxmlformats.org/officeDocument/2006/relationships/tags" Target="../tags/tag2.xml"/><Relationship Id="rId5" Type="http://schemas.openxmlformats.org/officeDocument/2006/relationships/image" Target="../media/image2.png"/><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audio" Target="../media/media9.m4a"/><Relationship Id="rId2" Type="http://schemas.microsoft.com/office/2007/relationships/media" Target="../media/media9.m4a"/><Relationship Id="rId1" Type="http://schemas.openxmlformats.org/officeDocument/2006/relationships/tags" Target="../tags/tag3.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audio" Target="../media/media11.m4a"/><Relationship Id="rId2" Type="http://schemas.microsoft.com/office/2007/relationships/media" Target="../media/media11.m4a"/><Relationship Id="rId1" Type="http://schemas.openxmlformats.org/officeDocument/2006/relationships/tags" Target="../tags/tag4.xml"/><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png"/><Relationship Id="rId5" Type="http://schemas.openxmlformats.org/officeDocument/2006/relationships/image" Target="../media/image8.png"/><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chemeClr val="accent1">
                  <a:lumMod val="5000"/>
                  <a:lumOff val="95000"/>
                </a:schemeClr>
              </a:gs>
              <a:gs pos="41000">
                <a:srgbClr val="FF0000"/>
              </a:gs>
              <a:gs pos="74000">
                <a:srgbClr val="FF0000"/>
              </a:gs>
              <a:gs pos="95000">
                <a:srgbClr val="C00000"/>
              </a:gs>
            </a:gsLst>
            <a:lin ang="5400000" scaled="1"/>
          </a:gradFill>
        </p:spPr>
        <p:txBody>
          <a:bodyPr/>
          <a:lstStyle/>
          <a:p>
            <a:r>
              <a:rPr lang="en-US" dirty="0">
                <a:solidFill>
                  <a:schemeClr val="bg1"/>
                </a:solidFill>
              </a:rPr>
              <a:t>Important</a:t>
            </a:r>
          </a:p>
        </p:txBody>
      </p:sp>
      <p:sp>
        <p:nvSpPr>
          <p:cNvPr id="3" name="Content Placeholder 2"/>
          <p:cNvSpPr>
            <a:spLocks noGrp="1"/>
          </p:cNvSpPr>
          <p:nvPr>
            <p:ph idx="1"/>
          </p:nvPr>
        </p:nvSpPr>
        <p:spPr/>
        <p:txBody>
          <a:bodyPr>
            <a:normAutofit/>
          </a:bodyPr>
          <a:lstStyle/>
          <a:p>
            <a:pPr fontAlgn="base"/>
            <a:r>
              <a:rPr lang="en-US" dirty="0"/>
              <a:t>As you may not have your jotter, work can be completed on paper or digitally. For example, on Microsoft Word. ​</a:t>
            </a:r>
          </a:p>
          <a:p>
            <a:pPr fontAlgn="base"/>
            <a:r>
              <a:rPr lang="en-US" dirty="0"/>
              <a:t>If possible, you can share your work with your teacher by uploading to Teams via the Assignment tab. ​​</a:t>
            </a:r>
          </a:p>
          <a:p>
            <a:pPr fontAlgn="base"/>
            <a:r>
              <a:rPr lang="en-US" dirty="0"/>
              <a:t>Submitted work will receive feedback but please note this will not happen instantly and feedback may not come from your class teacher but another member of the Humanities Faculty.​</a:t>
            </a:r>
          </a:p>
          <a:p>
            <a:pPr fontAlgn="base"/>
            <a:endParaRPr lang="en-US" dirty="0"/>
          </a:p>
          <a:p>
            <a:pPr fontAlgn="base"/>
            <a:r>
              <a:rPr lang="en-US" dirty="0"/>
              <a:t>Stay safe everyone! </a:t>
            </a:r>
          </a:p>
          <a:p>
            <a:endParaRPr lang="en-US" dirty="0"/>
          </a:p>
        </p:txBody>
      </p:sp>
      <p:pic>
        <p:nvPicPr>
          <p:cNvPr id="4" name="Audio 3">
            <a:hlinkClick r:id="" action="ppaction://media"/>
            <a:extLst>
              <a:ext uri="{FF2B5EF4-FFF2-40B4-BE49-F238E27FC236}">
                <a16:creationId xmlns:a16="http://schemas.microsoft.com/office/drawing/2014/main" id="{4C74551C-E6E5-3946-B9DD-A0D605747A36}"/>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74339380"/>
      </p:ext>
    </p:extLst>
  </p:cSld>
  <p:clrMapOvr>
    <a:masterClrMapping/>
  </p:clrMapOvr>
  <mc:AlternateContent xmlns:mc="http://schemas.openxmlformats.org/markup-compatibility/2006">
    <mc:Choice xmlns:p14="http://schemas.microsoft.com/office/powerpoint/2010/main" Requires="p14">
      <p:transition spd="slow" p14:dur="2000" advTm="20118"/>
    </mc:Choice>
    <mc:Fallback>
      <p:transition spd="slow" advTm="20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chemeClr val="accent1">
                  <a:lumMod val="5000"/>
                  <a:lumOff val="95000"/>
                </a:schemeClr>
              </a:gs>
              <a:gs pos="41000">
                <a:srgbClr val="FF0000"/>
              </a:gs>
              <a:gs pos="74000">
                <a:srgbClr val="FF0000"/>
              </a:gs>
              <a:gs pos="95000">
                <a:srgbClr val="C00000"/>
              </a:gs>
            </a:gsLst>
            <a:lin ang="5400000" scaled="1"/>
          </a:gradFill>
        </p:spPr>
        <p:txBody>
          <a:bodyPr/>
          <a:lstStyle/>
          <a:p>
            <a:r>
              <a:rPr lang="en-US" dirty="0">
                <a:solidFill>
                  <a:schemeClr val="bg1"/>
                </a:solidFill>
              </a:rPr>
              <a:t>Important</a:t>
            </a:r>
          </a:p>
        </p:txBody>
      </p:sp>
      <p:sp>
        <p:nvSpPr>
          <p:cNvPr id="3" name="Content Placeholder 2"/>
          <p:cNvSpPr>
            <a:spLocks noGrp="1"/>
          </p:cNvSpPr>
          <p:nvPr>
            <p:ph idx="1"/>
          </p:nvPr>
        </p:nvSpPr>
        <p:spPr/>
        <p:txBody>
          <a:bodyPr>
            <a:normAutofit fontScale="92500" lnSpcReduction="10000"/>
          </a:bodyPr>
          <a:lstStyle/>
          <a:p>
            <a:pPr fontAlgn="base"/>
            <a:r>
              <a:rPr lang="en-US" b="1" dirty="0"/>
              <a:t>Scan a document on your iPhone</a:t>
            </a:r>
            <a:r>
              <a:rPr lang="en-US" dirty="0"/>
              <a:t>​</a:t>
            </a:r>
          </a:p>
          <a:p>
            <a:pPr fontAlgn="base"/>
            <a:r>
              <a:rPr lang="en-US" dirty="0"/>
              <a:t>Open a note or create a new note.​</a:t>
            </a:r>
          </a:p>
          <a:p>
            <a:pPr fontAlgn="base"/>
            <a:r>
              <a:rPr lang="en-US" dirty="0"/>
              <a:t>Tap , then tap Scan Documents.​</a:t>
            </a:r>
          </a:p>
          <a:p>
            <a:pPr fontAlgn="base"/>
            <a:r>
              <a:rPr lang="en-US" dirty="0"/>
              <a:t>Place your document in view of the camera on your device.​</a:t>
            </a:r>
          </a:p>
          <a:p>
            <a:pPr fontAlgn="base"/>
            <a:r>
              <a:rPr lang="en-US" dirty="0"/>
              <a:t>If your device is in Auto mode, your document will be automatically scanned. If you need to manually capture a scan, tap  or one of the Volume buttons.​</a:t>
            </a:r>
          </a:p>
          <a:p>
            <a:pPr fontAlgn="base"/>
            <a:r>
              <a:rPr lang="en-US" dirty="0"/>
              <a:t>Drag the corners to adjust the scan to fit the page, then tap Keep Scan.​</a:t>
            </a:r>
          </a:p>
          <a:p>
            <a:pPr fontAlgn="base"/>
            <a:r>
              <a:rPr lang="en-US" dirty="0"/>
              <a:t>You can add additional scans to the document or tap Save when you're done.</a:t>
            </a:r>
          </a:p>
          <a:p>
            <a:endParaRPr lang="en-US" dirty="0"/>
          </a:p>
        </p:txBody>
      </p:sp>
      <p:pic>
        <p:nvPicPr>
          <p:cNvPr id="4" name="Audio 3">
            <a:hlinkClick r:id="" action="ppaction://media"/>
            <a:extLst>
              <a:ext uri="{FF2B5EF4-FFF2-40B4-BE49-F238E27FC236}">
                <a16:creationId xmlns:a16="http://schemas.microsoft.com/office/drawing/2014/main" id="{FDB3AED3-B0AA-F042-BA1B-F43898B188F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749280156"/>
      </p:ext>
    </p:extLst>
  </p:cSld>
  <p:clrMapOvr>
    <a:masterClrMapping/>
  </p:clrMapOvr>
  <mc:AlternateContent xmlns:mc="http://schemas.openxmlformats.org/markup-compatibility/2006">
    <mc:Choice xmlns:p14="http://schemas.microsoft.com/office/powerpoint/2010/main" Requires="p14">
      <p:transition spd="slow" p14:dur="2000" advTm="829"/>
    </mc:Choice>
    <mc:Fallback>
      <p:transition spd="slow" advTm="8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gradFill>
            <a:gsLst>
              <a:gs pos="0">
                <a:schemeClr val="accent1">
                  <a:lumMod val="5000"/>
                  <a:lumOff val="95000"/>
                </a:schemeClr>
              </a:gs>
              <a:gs pos="41000">
                <a:srgbClr val="FF0000"/>
              </a:gs>
              <a:gs pos="74000">
                <a:srgbClr val="FF0000"/>
              </a:gs>
              <a:gs pos="95000">
                <a:srgbClr val="C00000"/>
              </a:gs>
            </a:gsLst>
            <a:lin ang="5400000" scaled="1"/>
          </a:gradFill>
        </p:spPr>
        <p:txBody>
          <a:bodyPr/>
          <a:lstStyle/>
          <a:p>
            <a:r>
              <a:rPr lang="en-US" dirty="0">
                <a:solidFill>
                  <a:schemeClr val="bg1"/>
                </a:solidFill>
              </a:rPr>
              <a:t>Important</a:t>
            </a:r>
          </a:p>
        </p:txBody>
      </p:sp>
      <p:sp>
        <p:nvSpPr>
          <p:cNvPr id="3" name="Content Placeholder 2"/>
          <p:cNvSpPr>
            <a:spLocks noGrp="1"/>
          </p:cNvSpPr>
          <p:nvPr>
            <p:ph idx="1"/>
          </p:nvPr>
        </p:nvSpPr>
        <p:spPr/>
        <p:txBody>
          <a:bodyPr>
            <a:normAutofit fontScale="85000" lnSpcReduction="20000"/>
          </a:bodyPr>
          <a:lstStyle/>
          <a:p>
            <a:pPr fontAlgn="base"/>
            <a:r>
              <a:rPr lang="en-US" b="1" dirty="0"/>
              <a:t>When uploading your work to Teams please follow the instructions below.</a:t>
            </a:r>
            <a:r>
              <a:rPr lang="en-US" dirty="0"/>
              <a:t>​</a:t>
            </a:r>
          </a:p>
          <a:p>
            <a:pPr marL="0" indent="0" fontAlgn="base">
              <a:buNone/>
            </a:pPr>
            <a:r>
              <a:rPr lang="en-US" dirty="0"/>
              <a:t>1. Find and click on the Assignment tab at the top of the Teams’ screen.​</a:t>
            </a:r>
          </a:p>
          <a:p>
            <a:pPr marL="0" indent="0" fontAlgn="base">
              <a:buNone/>
            </a:pPr>
            <a:r>
              <a:rPr lang="en-US" dirty="0"/>
              <a:t>2. Click on the Assignment you want to upload your work to.​</a:t>
            </a:r>
          </a:p>
          <a:p>
            <a:pPr marL="0" indent="0" fontAlgn="base">
              <a:buNone/>
            </a:pPr>
            <a:r>
              <a:rPr lang="en-US" dirty="0"/>
              <a:t>3. Attach your work (photo/word doc/PowerPoint) using the upload document section.​</a:t>
            </a:r>
          </a:p>
          <a:p>
            <a:pPr fontAlgn="base"/>
            <a:endParaRPr lang="en-US" dirty="0"/>
          </a:p>
          <a:p>
            <a:pPr fontAlgn="base"/>
            <a:r>
              <a:rPr lang="en-US" dirty="0"/>
              <a:t>This means that your work is saved next to your name and can be clearly seen as being handed in by your teachers.</a:t>
            </a:r>
            <a:r>
              <a:rPr lang="en-US" b="1" dirty="0"/>
              <a:t> **You should not be posting your work on the chat**</a:t>
            </a:r>
            <a:r>
              <a:rPr lang="en-US" dirty="0"/>
              <a:t>​</a:t>
            </a:r>
          </a:p>
          <a:p>
            <a:pPr fontAlgn="base"/>
            <a:r>
              <a:rPr lang="en-US" dirty="0"/>
              <a:t>If it comes up with an error message then try again later on in the day. If it still comes up with an error message then please post a message on the posts tab.​</a:t>
            </a:r>
            <a:br>
              <a:rPr lang="en-US" dirty="0"/>
            </a:br>
            <a:r>
              <a:rPr lang="en-US" b="1" dirty="0"/>
              <a:t>***If you are taking a picture of your work, please only take portrait pictures (straight up and down).</a:t>
            </a:r>
            <a:endParaRPr lang="en-US" dirty="0"/>
          </a:p>
          <a:p>
            <a:endParaRPr lang="en-US" dirty="0"/>
          </a:p>
        </p:txBody>
      </p:sp>
      <p:pic>
        <p:nvPicPr>
          <p:cNvPr id="4" name="Audio 3">
            <a:hlinkClick r:id="" action="ppaction://media"/>
            <a:extLst>
              <a:ext uri="{FF2B5EF4-FFF2-40B4-BE49-F238E27FC236}">
                <a16:creationId xmlns:a16="http://schemas.microsoft.com/office/drawing/2014/main" id="{6296BAC4-ABBC-3640-835C-2CDD9DC5D88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729845855"/>
      </p:ext>
    </p:extLst>
  </p:cSld>
  <p:clrMapOvr>
    <a:masterClrMapping/>
  </p:clrMapOvr>
  <mc:AlternateContent xmlns:mc="http://schemas.openxmlformats.org/markup-compatibility/2006">
    <mc:Choice xmlns:p14="http://schemas.microsoft.com/office/powerpoint/2010/main" Requires="p14">
      <p:transition spd="slow" p14:dur="2000" advTm="40415"/>
    </mc:Choice>
    <mc:Fallback>
      <p:transition spd="slow" advTm="404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E6A68-76D7-0341-BD34-DAFED7B21CC4}"/>
              </a:ext>
            </a:extLst>
          </p:cNvPr>
          <p:cNvSpPr>
            <a:spLocks noGrp="1"/>
          </p:cNvSpPr>
          <p:nvPr>
            <p:ph type="title"/>
          </p:nvPr>
        </p:nvSpPr>
        <p:spPr>
          <a:xfrm>
            <a:off x="838199" y="365125"/>
            <a:ext cx="4455695" cy="1325563"/>
          </a:xfrm>
          <a:solidFill>
            <a:schemeClr val="accent4">
              <a:lumMod val="40000"/>
              <a:lumOff val="60000"/>
              <a:alpha val="80000"/>
            </a:schemeClr>
          </a:solidFill>
        </p:spPr>
        <p:txBody>
          <a:bodyPr/>
          <a:lstStyle/>
          <a:p>
            <a:r>
              <a:rPr lang="en-GB" dirty="0"/>
              <a:t>Starter – crack the code </a:t>
            </a:r>
          </a:p>
        </p:txBody>
      </p:sp>
      <p:sp>
        <p:nvSpPr>
          <p:cNvPr id="3" name="Content Placeholder 2">
            <a:extLst>
              <a:ext uri="{FF2B5EF4-FFF2-40B4-BE49-F238E27FC236}">
                <a16:creationId xmlns:a16="http://schemas.microsoft.com/office/drawing/2014/main" id="{481C0B7A-6271-A640-AFC9-5AD8B95F78AA}"/>
              </a:ext>
            </a:extLst>
          </p:cNvPr>
          <p:cNvSpPr>
            <a:spLocks noGrp="1"/>
          </p:cNvSpPr>
          <p:nvPr>
            <p:ph idx="1"/>
          </p:nvPr>
        </p:nvSpPr>
        <p:spPr>
          <a:solidFill>
            <a:schemeClr val="accent4">
              <a:lumMod val="40000"/>
              <a:lumOff val="60000"/>
              <a:alpha val="80000"/>
            </a:schemeClr>
          </a:solidFill>
        </p:spPr>
        <p:txBody>
          <a:bodyPr>
            <a:normAutofit lnSpcReduction="10000"/>
          </a:bodyPr>
          <a:lstStyle/>
          <a:p>
            <a:r>
              <a:rPr lang="en-GB" dirty="0"/>
              <a:t>Open your jotter. </a:t>
            </a:r>
          </a:p>
          <a:p>
            <a:r>
              <a:rPr lang="en-GB" dirty="0"/>
              <a:t>Crack this code to work out todays topic?</a:t>
            </a:r>
          </a:p>
          <a:p>
            <a:endParaRPr lang="en-GB" dirty="0"/>
          </a:p>
          <a:p>
            <a:r>
              <a:rPr lang="en-GB" dirty="0"/>
              <a:t>If a=1 b=2 and c=3 all the way to z= 26 then what does the following phrase say. </a:t>
            </a:r>
          </a:p>
          <a:p>
            <a:endParaRPr lang="en-GB" dirty="0"/>
          </a:p>
          <a:p>
            <a:r>
              <a:rPr lang="en-GB" dirty="0"/>
              <a:t>20, 8, 5</a:t>
            </a:r>
          </a:p>
          <a:p>
            <a:r>
              <a:rPr lang="en-GB" dirty="0"/>
              <a:t>20, 18, 9, 1, 14, 7, 21, 12, 1, 18</a:t>
            </a:r>
          </a:p>
          <a:p>
            <a:r>
              <a:rPr lang="en-GB" dirty="0"/>
              <a:t>20, 18, 1, 4, 5 </a:t>
            </a:r>
          </a:p>
        </p:txBody>
      </p:sp>
      <p:pic>
        <p:nvPicPr>
          <p:cNvPr id="4" name="Audio 3">
            <a:hlinkClick r:id="" action="ppaction://media"/>
            <a:extLst>
              <a:ext uri="{FF2B5EF4-FFF2-40B4-BE49-F238E27FC236}">
                <a16:creationId xmlns:a16="http://schemas.microsoft.com/office/drawing/2014/main" id="{EE009A1F-1A52-4A44-8F20-AF0E49575D48}"/>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grpSp>
        <p:nvGrpSpPr>
          <p:cNvPr id="7" name="Group 6">
            <a:extLst>
              <a:ext uri="{FF2B5EF4-FFF2-40B4-BE49-F238E27FC236}">
                <a16:creationId xmlns:a16="http://schemas.microsoft.com/office/drawing/2014/main" id="{283F5D18-50A3-2F48-A200-D167768ED492}"/>
              </a:ext>
            </a:extLst>
          </p:cNvPr>
          <p:cNvGrpSpPr/>
          <p:nvPr/>
        </p:nvGrpSpPr>
        <p:grpSpPr>
          <a:xfrm>
            <a:off x="8008296" y="215900"/>
            <a:ext cx="3967804" cy="1712990"/>
            <a:chOff x="8008296" y="215900"/>
            <a:chExt cx="3967804" cy="1712990"/>
          </a:xfrm>
        </p:grpSpPr>
        <p:sp>
          <p:nvSpPr>
            <p:cNvPr id="5" name="TextBox 4">
              <a:extLst>
                <a:ext uri="{FF2B5EF4-FFF2-40B4-BE49-F238E27FC236}">
                  <a16:creationId xmlns:a16="http://schemas.microsoft.com/office/drawing/2014/main" id="{16752838-F965-344D-8BF2-7A8A96E68C44}"/>
                </a:ext>
              </a:extLst>
            </p:cNvPr>
            <p:cNvSpPr txBox="1"/>
            <p:nvPr/>
          </p:nvSpPr>
          <p:spPr>
            <a:xfrm>
              <a:off x="8008296" y="215900"/>
              <a:ext cx="3345504" cy="1200329"/>
            </a:xfrm>
            <a:prstGeom prst="rect">
              <a:avLst/>
            </a:prstGeom>
            <a:solidFill>
              <a:schemeClr val="accent5">
                <a:lumMod val="40000"/>
                <a:lumOff val="60000"/>
              </a:schemeClr>
            </a:solidFill>
          </p:spPr>
          <p:txBody>
            <a:bodyPr wrap="square" rtlCol="0">
              <a:spAutoFit/>
            </a:bodyPr>
            <a:lstStyle/>
            <a:p>
              <a:r>
                <a:rPr lang="en-GB" dirty="0"/>
                <a:t>These slides have voice overs to help. If you click play PowerPoint you will hear me. How exciting. </a:t>
              </a:r>
            </a:p>
            <a:p>
              <a:r>
                <a:rPr lang="en-GB" dirty="0"/>
                <a:t>I do ramble a lot though. </a:t>
              </a:r>
            </a:p>
          </p:txBody>
        </p:sp>
        <p:pic>
          <p:nvPicPr>
            <p:cNvPr id="6" name="Picture 5">
              <a:extLst>
                <a:ext uri="{FF2B5EF4-FFF2-40B4-BE49-F238E27FC236}">
                  <a16:creationId xmlns:a16="http://schemas.microsoft.com/office/drawing/2014/main" id="{58F3652E-5F02-C94C-976B-13B41AE9D98A}"/>
                </a:ext>
              </a:extLst>
            </p:cNvPr>
            <p:cNvPicPr>
              <a:picLocks noChangeAspect="1"/>
            </p:cNvPicPr>
            <p:nvPr/>
          </p:nvPicPr>
          <p:blipFill>
            <a:blip r:embed="rId5"/>
            <a:stretch>
              <a:fillRect/>
            </a:stretch>
          </p:blipFill>
          <p:spPr>
            <a:xfrm>
              <a:off x="10349960" y="302750"/>
              <a:ext cx="1626140" cy="1626140"/>
            </a:xfrm>
            <a:prstGeom prst="rect">
              <a:avLst/>
            </a:prstGeom>
          </p:spPr>
        </p:pic>
      </p:grpSp>
    </p:spTree>
    <p:extLst>
      <p:ext uri="{BB962C8B-B14F-4D97-AF65-F5344CB8AC3E}">
        <p14:creationId xmlns:p14="http://schemas.microsoft.com/office/powerpoint/2010/main" val="2633792550"/>
      </p:ext>
    </p:extLst>
  </p:cSld>
  <p:clrMapOvr>
    <a:masterClrMapping/>
  </p:clrMapOvr>
  <mc:AlternateContent xmlns:mc="http://schemas.openxmlformats.org/markup-compatibility/2006">
    <mc:Choice xmlns:p14="http://schemas.microsoft.com/office/powerpoint/2010/main" Requires="p14">
      <p:transition spd="slow" p14:dur="2000" advTm="75474"/>
    </mc:Choice>
    <mc:Fallback>
      <p:transition spd="slow" advTm="754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FC1DE-B54D-A243-BB3A-B7AF075FB721}"/>
              </a:ext>
            </a:extLst>
          </p:cNvPr>
          <p:cNvSpPr>
            <a:spLocks noGrp="1"/>
          </p:cNvSpPr>
          <p:nvPr>
            <p:ph type="title"/>
          </p:nvPr>
        </p:nvSpPr>
        <p:spPr>
          <a:xfrm>
            <a:off x="838200" y="365125"/>
            <a:ext cx="3011905" cy="1325563"/>
          </a:xfrm>
          <a:solidFill>
            <a:schemeClr val="accent4">
              <a:lumMod val="40000"/>
              <a:lumOff val="60000"/>
              <a:alpha val="80000"/>
            </a:schemeClr>
          </a:solidFill>
        </p:spPr>
        <p:txBody>
          <a:bodyPr/>
          <a:lstStyle/>
          <a:p>
            <a:r>
              <a:rPr lang="en-GB" dirty="0"/>
              <a:t>Will it stick?</a:t>
            </a:r>
          </a:p>
        </p:txBody>
      </p:sp>
      <p:sp>
        <p:nvSpPr>
          <p:cNvPr id="3" name="Content Placeholder 2">
            <a:extLst>
              <a:ext uri="{FF2B5EF4-FFF2-40B4-BE49-F238E27FC236}">
                <a16:creationId xmlns:a16="http://schemas.microsoft.com/office/drawing/2014/main" id="{7423FFE2-87E4-E64A-B26B-8D22F9E0C9F0}"/>
              </a:ext>
            </a:extLst>
          </p:cNvPr>
          <p:cNvSpPr>
            <a:spLocks noGrp="1"/>
          </p:cNvSpPr>
          <p:nvPr>
            <p:ph idx="1"/>
          </p:nvPr>
        </p:nvSpPr>
        <p:spPr>
          <a:xfrm>
            <a:off x="620290" y="2955962"/>
            <a:ext cx="10515600" cy="2325507"/>
          </a:xfrm>
          <a:solidFill>
            <a:schemeClr val="accent4">
              <a:lumMod val="40000"/>
              <a:lumOff val="60000"/>
              <a:alpha val="80000"/>
            </a:schemeClr>
          </a:solidFill>
        </p:spPr>
        <p:txBody>
          <a:bodyPr/>
          <a:lstStyle/>
          <a:p>
            <a:r>
              <a:rPr lang="en-GB" dirty="0"/>
              <a:t>Today we are going to be learning about the triangular trade. </a:t>
            </a:r>
          </a:p>
          <a:p>
            <a:pPr marL="0" indent="0">
              <a:buNone/>
            </a:pPr>
            <a:endParaRPr lang="en-GB" dirty="0"/>
          </a:p>
          <a:p>
            <a:r>
              <a:rPr lang="en-GB" dirty="0"/>
              <a:t>To be successful today you will be able to describe the process known as the triangular trade. </a:t>
            </a:r>
          </a:p>
        </p:txBody>
      </p:sp>
      <p:grpSp>
        <p:nvGrpSpPr>
          <p:cNvPr id="4" name="Group 3">
            <a:extLst>
              <a:ext uri="{FF2B5EF4-FFF2-40B4-BE49-F238E27FC236}">
                <a16:creationId xmlns:a16="http://schemas.microsoft.com/office/drawing/2014/main" id="{CD89A76C-60DE-9C40-9AFD-7490F55B49C7}"/>
              </a:ext>
            </a:extLst>
          </p:cNvPr>
          <p:cNvGrpSpPr/>
          <p:nvPr/>
        </p:nvGrpSpPr>
        <p:grpSpPr>
          <a:xfrm>
            <a:off x="8693799" y="425413"/>
            <a:ext cx="2660001" cy="2530549"/>
            <a:chOff x="8726909" y="0"/>
            <a:chExt cx="3194050" cy="3194050"/>
          </a:xfrm>
        </p:grpSpPr>
        <p:pic>
          <p:nvPicPr>
            <p:cNvPr id="5" name="Picture 3">
              <a:extLst>
                <a:ext uri="{FF2B5EF4-FFF2-40B4-BE49-F238E27FC236}">
                  <a16:creationId xmlns:a16="http://schemas.microsoft.com/office/drawing/2014/main" id="{8A433A82-8CEA-1A49-969B-35C358117B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26909" y="0"/>
              <a:ext cx="3194050" cy="3194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C9E4033A-F775-0243-B584-AB802E5B9B93}"/>
                    </a:ext>
                  </a:extLst>
                </p14:cNvPr>
                <p14:cNvContentPartPr/>
                <p14:nvPr/>
              </p14:nvContentPartPr>
              <p14:xfrm>
                <a:off x="9947180" y="458863"/>
                <a:ext cx="1194062" cy="1098360"/>
              </p14:xfrm>
            </p:contentPart>
          </mc:Choice>
          <mc:Fallback xmlns="">
            <p:pic>
              <p:nvPicPr>
                <p:cNvPr id="6" name="Ink 5">
                  <a:extLst>
                    <a:ext uri="{FF2B5EF4-FFF2-40B4-BE49-F238E27FC236}">
                      <a16:creationId xmlns:a16="http://schemas.microsoft.com/office/drawing/2014/main" id="{7116B144-A4AB-2C48-BA54-6C169E0CF203}"/>
                    </a:ext>
                  </a:extLst>
                </p:cNvPr>
                <p:cNvPicPr/>
                <p:nvPr/>
              </p:nvPicPr>
              <p:blipFill>
                <a:blip r:embed="rId7"/>
                <a:stretch>
                  <a:fillRect/>
                </a:stretch>
              </p:blipFill>
              <p:spPr>
                <a:xfrm>
                  <a:off x="9884183" y="395863"/>
                  <a:ext cx="1319696" cy="1224000"/>
                </a:xfrm>
                <a:prstGeom prst="rect">
                  <a:avLst/>
                </a:prstGeom>
              </p:spPr>
            </p:pic>
          </mc:Fallback>
        </mc:AlternateContent>
        <p:sp>
          <p:nvSpPr>
            <p:cNvPr id="7" name="TextBox 6">
              <a:extLst>
                <a:ext uri="{FF2B5EF4-FFF2-40B4-BE49-F238E27FC236}">
                  <a16:creationId xmlns:a16="http://schemas.microsoft.com/office/drawing/2014/main" id="{2491A397-9297-E24C-93CD-74C9C4ADDFFB}"/>
                </a:ext>
              </a:extLst>
            </p:cNvPr>
            <p:cNvSpPr txBox="1">
              <a:spLocks noChangeArrowheads="1"/>
            </p:cNvSpPr>
            <p:nvPr/>
          </p:nvSpPr>
          <p:spPr bwMode="auto">
            <a:xfrm rot="20806281">
              <a:off x="9900685" y="168513"/>
              <a:ext cx="1649413" cy="12042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eaLnBrk="1" hangingPunct="1">
                <a:lnSpc>
                  <a:spcPct val="100000"/>
                </a:lnSpc>
                <a:spcBef>
                  <a:spcPct val="0"/>
                </a:spcBef>
                <a:buFontTx/>
                <a:buNone/>
              </a:pPr>
              <a:r>
                <a:rPr lang="en-GB" altLang="en-US" dirty="0"/>
                <a:t>Will it stick? </a:t>
              </a:r>
            </a:p>
          </p:txBody>
        </p:sp>
      </p:grpSp>
      <p:pic>
        <p:nvPicPr>
          <p:cNvPr id="8" name="Audio 7">
            <a:hlinkClick r:id="" action="ppaction://media"/>
            <a:extLst>
              <a:ext uri="{FF2B5EF4-FFF2-40B4-BE49-F238E27FC236}">
                <a16:creationId xmlns:a16="http://schemas.microsoft.com/office/drawing/2014/main" id="{24C41708-18B7-9C4C-AA10-72A90211AC36}"/>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751348171"/>
      </p:ext>
    </p:extLst>
  </p:cSld>
  <p:clrMapOvr>
    <a:masterClrMapping/>
  </p:clrMapOvr>
  <mc:AlternateContent xmlns:mc="http://schemas.openxmlformats.org/markup-compatibility/2006">
    <mc:Choice xmlns:p14="http://schemas.microsoft.com/office/powerpoint/2010/main" Requires="p14">
      <p:transition spd="slow" p14:dur="2000" advTm="19209"/>
    </mc:Choice>
    <mc:Fallback>
      <p:transition spd="slow" advTm="19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8"/>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A0DDB-16BA-2A40-B341-DC5413E671FB}"/>
              </a:ext>
            </a:extLst>
          </p:cNvPr>
          <p:cNvSpPr>
            <a:spLocks noGrp="1"/>
          </p:cNvSpPr>
          <p:nvPr>
            <p:ph type="title"/>
          </p:nvPr>
        </p:nvSpPr>
        <p:spPr>
          <a:xfrm>
            <a:off x="838200" y="365125"/>
            <a:ext cx="4191000" cy="1325563"/>
          </a:xfrm>
          <a:solidFill>
            <a:schemeClr val="accent4">
              <a:lumMod val="40000"/>
              <a:lumOff val="60000"/>
              <a:alpha val="80000"/>
            </a:schemeClr>
          </a:solidFill>
        </p:spPr>
        <p:txBody>
          <a:bodyPr/>
          <a:lstStyle/>
          <a:p>
            <a:r>
              <a:rPr lang="en-GB" dirty="0"/>
              <a:t>Slavery in History </a:t>
            </a:r>
          </a:p>
        </p:txBody>
      </p:sp>
      <p:sp>
        <p:nvSpPr>
          <p:cNvPr id="3" name="Content Placeholder 2">
            <a:extLst>
              <a:ext uri="{FF2B5EF4-FFF2-40B4-BE49-F238E27FC236}">
                <a16:creationId xmlns:a16="http://schemas.microsoft.com/office/drawing/2014/main" id="{03121F3B-7B38-5E4E-83C0-AB1275F862EE}"/>
              </a:ext>
            </a:extLst>
          </p:cNvPr>
          <p:cNvSpPr>
            <a:spLocks noGrp="1"/>
          </p:cNvSpPr>
          <p:nvPr>
            <p:ph idx="1"/>
          </p:nvPr>
        </p:nvSpPr>
        <p:spPr>
          <a:xfrm>
            <a:off x="838200" y="2334986"/>
            <a:ext cx="10515600" cy="3282044"/>
          </a:xfrm>
          <a:solidFill>
            <a:schemeClr val="accent4">
              <a:lumMod val="40000"/>
              <a:lumOff val="60000"/>
              <a:alpha val="80000"/>
            </a:schemeClr>
          </a:solidFill>
        </p:spPr>
        <p:txBody>
          <a:bodyPr/>
          <a:lstStyle/>
          <a:p>
            <a:pPr marL="0" indent="0">
              <a:buNone/>
            </a:pPr>
            <a:r>
              <a:rPr lang="en-GB" sz="3600" dirty="0"/>
              <a:t>Slaves were so important to societies of the past because they were used to carry out everyday tasks, such as farming and housework. This allowed people like the Spartans the time to perfect their fighting skills and allowed the Romans the time to invade other countries.</a:t>
            </a:r>
          </a:p>
          <a:p>
            <a:endParaRPr lang="en-GB" dirty="0"/>
          </a:p>
        </p:txBody>
      </p:sp>
      <p:pic>
        <p:nvPicPr>
          <p:cNvPr id="4" name="Audio 3">
            <a:hlinkClick r:id="" action="ppaction://media"/>
            <a:extLst>
              <a:ext uri="{FF2B5EF4-FFF2-40B4-BE49-F238E27FC236}">
                <a16:creationId xmlns:a16="http://schemas.microsoft.com/office/drawing/2014/main" id="{2FC67E14-B867-1A42-8B73-9257555951D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697581345"/>
      </p:ext>
    </p:extLst>
  </p:cSld>
  <p:clrMapOvr>
    <a:masterClrMapping/>
  </p:clrMapOvr>
  <mc:AlternateContent xmlns:mc="http://schemas.openxmlformats.org/markup-compatibility/2006">
    <mc:Choice xmlns:p14="http://schemas.microsoft.com/office/powerpoint/2010/main" Requires="p14">
      <p:transition spd="slow" p14:dur="2000" advTm="37149"/>
    </mc:Choice>
    <mc:Fallback>
      <p:transition spd="slow" advTm="37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566EB-5C22-B74F-B180-50E53B0B3A74}"/>
              </a:ext>
            </a:extLst>
          </p:cNvPr>
          <p:cNvSpPr>
            <a:spLocks noGrp="1"/>
          </p:cNvSpPr>
          <p:nvPr>
            <p:ph type="title"/>
          </p:nvPr>
        </p:nvSpPr>
        <p:spPr>
          <a:xfrm>
            <a:off x="838200" y="365125"/>
            <a:ext cx="7367337" cy="1325563"/>
          </a:xfrm>
          <a:solidFill>
            <a:schemeClr val="accent4">
              <a:lumMod val="40000"/>
              <a:lumOff val="60000"/>
              <a:alpha val="80000"/>
            </a:schemeClr>
          </a:solidFill>
        </p:spPr>
        <p:txBody>
          <a:bodyPr/>
          <a:lstStyle/>
          <a:p>
            <a:r>
              <a:rPr lang="en-GB" dirty="0"/>
              <a:t>Why did people become slaves?</a:t>
            </a:r>
          </a:p>
        </p:txBody>
      </p:sp>
      <p:sp>
        <p:nvSpPr>
          <p:cNvPr id="3" name="Content Placeholder 2">
            <a:extLst>
              <a:ext uri="{FF2B5EF4-FFF2-40B4-BE49-F238E27FC236}">
                <a16:creationId xmlns:a16="http://schemas.microsoft.com/office/drawing/2014/main" id="{E6C67B8E-BB0D-C346-86BC-A2BF6B0D8C05}"/>
              </a:ext>
            </a:extLst>
          </p:cNvPr>
          <p:cNvSpPr>
            <a:spLocks noGrp="1"/>
          </p:cNvSpPr>
          <p:nvPr>
            <p:ph idx="1"/>
          </p:nvPr>
        </p:nvSpPr>
        <p:spPr>
          <a:xfrm>
            <a:off x="838200" y="2351313"/>
            <a:ext cx="10515600" cy="3825649"/>
          </a:xfrm>
          <a:solidFill>
            <a:schemeClr val="accent4">
              <a:lumMod val="40000"/>
              <a:lumOff val="60000"/>
              <a:alpha val="80000"/>
            </a:schemeClr>
          </a:solidFill>
        </p:spPr>
        <p:txBody>
          <a:bodyPr/>
          <a:lstStyle/>
          <a:p>
            <a:pPr marL="0" indent="0">
              <a:buNone/>
            </a:pPr>
            <a:r>
              <a:rPr lang="en-GB" sz="4000" dirty="0"/>
              <a:t>Copy this </a:t>
            </a:r>
          </a:p>
          <a:p>
            <a:pPr marL="0" indent="0">
              <a:buNone/>
            </a:pPr>
            <a:endParaRPr lang="en-GB" sz="4000" dirty="0"/>
          </a:p>
          <a:p>
            <a:pPr marL="0" indent="0">
              <a:buNone/>
            </a:pPr>
            <a:r>
              <a:rPr lang="en-GB" sz="4000" dirty="0"/>
              <a:t>One reason that people became slaves was to pay off debts that they owed or were owed by their family. Another reason is that they may have been captured by foreign countries and sold as slaves.</a:t>
            </a:r>
          </a:p>
          <a:p>
            <a:endParaRPr lang="en-GB" dirty="0"/>
          </a:p>
        </p:txBody>
      </p:sp>
      <p:pic>
        <p:nvPicPr>
          <p:cNvPr id="4" name="Audio 3">
            <a:hlinkClick r:id="" action="ppaction://media"/>
            <a:extLst>
              <a:ext uri="{FF2B5EF4-FFF2-40B4-BE49-F238E27FC236}">
                <a16:creationId xmlns:a16="http://schemas.microsoft.com/office/drawing/2014/main" id="{8DAC7DC0-EFCC-984D-8EEF-3BDD4EC4B3E0}"/>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3041877974"/>
      </p:ext>
    </p:extLst>
  </p:cSld>
  <p:clrMapOvr>
    <a:masterClrMapping/>
  </p:clrMapOvr>
  <mc:AlternateContent xmlns:mc="http://schemas.openxmlformats.org/markup-compatibility/2006">
    <mc:Choice xmlns:p14="http://schemas.microsoft.com/office/powerpoint/2010/main" Requires="p14">
      <p:transition spd="slow" p14:dur="2000" advTm="49633"/>
    </mc:Choice>
    <mc:Fallback>
      <p:transition spd="slow" advTm="496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9610D-A4DE-114D-898D-59FB3EB04439}"/>
              </a:ext>
            </a:extLst>
          </p:cNvPr>
          <p:cNvSpPr>
            <a:spLocks noGrp="1"/>
          </p:cNvSpPr>
          <p:nvPr>
            <p:ph type="title"/>
          </p:nvPr>
        </p:nvSpPr>
        <p:spPr>
          <a:xfrm>
            <a:off x="838200" y="365125"/>
            <a:ext cx="5442284" cy="1325563"/>
          </a:xfrm>
          <a:solidFill>
            <a:schemeClr val="accent4">
              <a:lumMod val="40000"/>
              <a:lumOff val="60000"/>
              <a:alpha val="80000"/>
            </a:schemeClr>
          </a:solidFill>
        </p:spPr>
        <p:txBody>
          <a:bodyPr/>
          <a:lstStyle/>
          <a:p>
            <a:r>
              <a:rPr lang="en-GB" dirty="0"/>
              <a:t>The African Slave Trade</a:t>
            </a:r>
          </a:p>
        </p:txBody>
      </p:sp>
      <p:sp>
        <p:nvSpPr>
          <p:cNvPr id="3" name="Content Placeholder 2">
            <a:extLst>
              <a:ext uri="{FF2B5EF4-FFF2-40B4-BE49-F238E27FC236}">
                <a16:creationId xmlns:a16="http://schemas.microsoft.com/office/drawing/2014/main" id="{DDB89705-44C7-5D46-A60B-EB7DA5CA53D8}"/>
              </a:ext>
            </a:extLst>
          </p:cNvPr>
          <p:cNvSpPr>
            <a:spLocks noGrp="1"/>
          </p:cNvSpPr>
          <p:nvPr>
            <p:ph idx="1"/>
          </p:nvPr>
        </p:nvSpPr>
        <p:spPr>
          <a:xfrm>
            <a:off x="838200" y="2057399"/>
            <a:ext cx="10515600" cy="4119563"/>
          </a:xfrm>
          <a:solidFill>
            <a:schemeClr val="accent4">
              <a:lumMod val="40000"/>
              <a:lumOff val="60000"/>
              <a:alpha val="80000"/>
            </a:schemeClr>
          </a:solidFill>
        </p:spPr>
        <p:txBody>
          <a:bodyPr>
            <a:normAutofit lnSpcReduction="10000"/>
          </a:bodyPr>
          <a:lstStyle/>
          <a:p>
            <a:pPr marL="0" indent="0">
              <a:lnSpc>
                <a:spcPct val="100000"/>
              </a:lnSpc>
              <a:buNone/>
              <a:defRPr/>
            </a:pPr>
            <a:r>
              <a:rPr lang="en-GB" sz="3600" dirty="0"/>
              <a:t>The Atlantic Slave Trade took place between 1540 and 1850.</a:t>
            </a:r>
          </a:p>
          <a:p>
            <a:pPr marL="457200" indent="-457200">
              <a:lnSpc>
                <a:spcPct val="100000"/>
              </a:lnSpc>
              <a:defRPr/>
            </a:pPr>
            <a:r>
              <a:rPr lang="en-GB" sz="3600" dirty="0"/>
              <a:t>The number of slaves that were involved in the Atlantic Slave Trade was huge. </a:t>
            </a:r>
          </a:p>
          <a:p>
            <a:pPr marL="457200" indent="-457200">
              <a:lnSpc>
                <a:spcPct val="100000"/>
              </a:lnSpc>
              <a:defRPr/>
            </a:pPr>
            <a:r>
              <a:rPr lang="en-GB" sz="3600" dirty="0"/>
              <a:t>15 million Africans were captured in Africa and shipped across the Atlantic with only 11 million surviving the journey.</a:t>
            </a:r>
          </a:p>
          <a:p>
            <a:endParaRPr lang="en-GB" dirty="0"/>
          </a:p>
        </p:txBody>
      </p:sp>
      <p:pic>
        <p:nvPicPr>
          <p:cNvPr id="4" name="Audio 3">
            <a:hlinkClick r:id="" action="ppaction://media"/>
            <a:extLst>
              <a:ext uri="{FF2B5EF4-FFF2-40B4-BE49-F238E27FC236}">
                <a16:creationId xmlns:a16="http://schemas.microsoft.com/office/drawing/2014/main" id="{238FE44A-4C78-FF4F-B537-2E7AA5082900}"/>
              </a:ext>
            </a:extLst>
          </p:cNvPr>
          <p:cNvPicPr>
            <a:picLocks noChangeAspect="1"/>
          </p:cNvPicPr>
          <p:nvPr>
            <a:audioFile r:link="rId3"/>
            <p:extLst>
              <p:ext uri="{DAA4B4D4-6D71-4841-9C94-3DE7FCFB9230}">
                <p14:media xmlns:p14="http://schemas.microsoft.com/office/powerpoint/2010/main" r:embed="rId2"/>
              </p:ext>
            </p:extLst>
          </p:nvPr>
        </p:nvPicPr>
        <p:blipFill>
          <a:blip r:embed="rId5"/>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2633435841"/>
      </p:ext>
    </p:extLst>
  </p:cSld>
  <p:clrMapOvr>
    <a:masterClrMapping/>
  </p:clrMapOvr>
  <mc:AlternateContent xmlns:mc="http://schemas.openxmlformats.org/markup-compatibility/2006">
    <mc:Choice xmlns:p14="http://schemas.microsoft.com/office/powerpoint/2010/main" Requires="p14">
      <p:transition spd="slow" p14:dur="2000" advTm="65123"/>
    </mc:Choice>
    <mc:Fallback>
      <p:transition spd="slow" advTm="6512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4974771" cy="1325563"/>
          </a:xfrm>
          <a:solidFill>
            <a:srgbClr val="FFE699">
              <a:alpha val="80000"/>
            </a:srgbClr>
          </a:solidFill>
        </p:spPr>
        <p:txBody>
          <a:bodyPr/>
          <a:lstStyle/>
          <a:p>
            <a:r>
              <a:rPr lang="en-GB" dirty="0"/>
              <a:t>The Triangular Trade.  </a:t>
            </a:r>
          </a:p>
        </p:txBody>
      </p:sp>
      <p:sp>
        <p:nvSpPr>
          <p:cNvPr id="3" name="Content Placeholder 2"/>
          <p:cNvSpPr>
            <a:spLocks noGrp="1"/>
          </p:cNvSpPr>
          <p:nvPr>
            <p:ph idx="1"/>
          </p:nvPr>
        </p:nvSpPr>
        <p:spPr>
          <a:xfrm>
            <a:off x="250372" y="2010229"/>
            <a:ext cx="5511800" cy="3246664"/>
          </a:xfrm>
          <a:solidFill>
            <a:srgbClr val="FFE699">
              <a:alpha val="80000"/>
            </a:srgbClr>
          </a:solidFill>
        </p:spPr>
        <p:txBody>
          <a:bodyPr>
            <a:normAutofit/>
          </a:bodyPr>
          <a:lstStyle/>
          <a:p>
            <a:r>
              <a:rPr lang="en-GB" dirty="0"/>
              <a:t>The ships that carried slaves from Africa to America moved along a route called the Triangular Trade.</a:t>
            </a:r>
          </a:p>
          <a:p>
            <a:pPr marL="0" indent="0">
              <a:buNone/>
            </a:pPr>
            <a:endParaRPr lang="en-GB" dirty="0"/>
          </a:p>
          <a:p>
            <a:r>
              <a:rPr lang="en-GB" dirty="0"/>
              <a:t>This route was made up of three stages that when drawn on a map make a triangle. </a:t>
            </a:r>
          </a:p>
          <a:p>
            <a:endParaRPr lang="en-GB" dirty="0"/>
          </a:p>
          <a:p>
            <a:endParaRPr lang="en-GB" dirty="0"/>
          </a:p>
        </p:txBody>
      </p:sp>
      <p:pic>
        <p:nvPicPr>
          <p:cNvPr id="5" name="Picture 4" descr="A close up of a map&#10;&#10;Description automatically generated">
            <a:extLst>
              <a:ext uri="{FF2B5EF4-FFF2-40B4-BE49-F238E27FC236}">
                <a16:creationId xmlns:a16="http://schemas.microsoft.com/office/drawing/2014/main" id="{BDD960CE-3B72-A84F-B468-E54A40A44422}"/>
              </a:ext>
            </a:extLst>
          </p:cNvPr>
          <p:cNvPicPr>
            <a:picLocks noChangeAspect="1"/>
          </p:cNvPicPr>
          <p:nvPr/>
        </p:nvPicPr>
        <p:blipFill>
          <a:blip r:embed="rId5"/>
          <a:stretch>
            <a:fillRect/>
          </a:stretch>
        </p:blipFill>
        <p:spPr>
          <a:xfrm>
            <a:off x="6096000" y="1992993"/>
            <a:ext cx="5511800" cy="3263900"/>
          </a:xfrm>
          <a:prstGeom prst="rect">
            <a:avLst/>
          </a:prstGeom>
        </p:spPr>
      </p:pic>
      <p:pic>
        <p:nvPicPr>
          <p:cNvPr id="4" name="Audio 3">
            <a:hlinkClick r:id="" action="ppaction://media"/>
            <a:extLst>
              <a:ext uri="{FF2B5EF4-FFF2-40B4-BE49-F238E27FC236}">
                <a16:creationId xmlns:a16="http://schemas.microsoft.com/office/drawing/2014/main" id="{06ED12A7-4269-914F-87AC-8660AA218EE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812574013"/>
      </p:ext>
    </p:extLst>
  </p:cSld>
  <p:clrMapOvr>
    <a:masterClrMapping/>
  </p:clrMapOvr>
  <mc:AlternateContent xmlns:mc="http://schemas.openxmlformats.org/markup-compatibility/2006">
    <mc:Choice xmlns:p14="http://schemas.microsoft.com/office/powerpoint/2010/main" Requires="p14">
      <p:transition spd="slow" p14:dur="2000" advTm="27879"/>
    </mc:Choice>
    <mc:Fallback>
      <p:transition spd="slow" advTm="27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4"/>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022F9-281F-574D-AFCE-09B377367396}"/>
              </a:ext>
            </a:extLst>
          </p:cNvPr>
          <p:cNvSpPr>
            <a:spLocks noGrp="1"/>
          </p:cNvSpPr>
          <p:nvPr>
            <p:ph type="title"/>
          </p:nvPr>
        </p:nvSpPr>
        <p:spPr>
          <a:xfrm>
            <a:off x="838200" y="365125"/>
            <a:ext cx="1790700" cy="1325563"/>
          </a:xfrm>
          <a:solidFill>
            <a:schemeClr val="accent4">
              <a:lumMod val="40000"/>
              <a:lumOff val="60000"/>
              <a:alpha val="80000"/>
            </a:schemeClr>
          </a:solidFill>
        </p:spPr>
        <p:txBody>
          <a:bodyPr/>
          <a:lstStyle/>
          <a:p>
            <a:r>
              <a:rPr lang="en-GB" dirty="0"/>
              <a:t>Task 1</a:t>
            </a:r>
          </a:p>
        </p:txBody>
      </p:sp>
      <p:sp>
        <p:nvSpPr>
          <p:cNvPr id="3" name="Content Placeholder 2">
            <a:extLst>
              <a:ext uri="{FF2B5EF4-FFF2-40B4-BE49-F238E27FC236}">
                <a16:creationId xmlns:a16="http://schemas.microsoft.com/office/drawing/2014/main" id="{30743DBF-07DF-F047-AF87-33DFADCEBF52}"/>
              </a:ext>
            </a:extLst>
          </p:cNvPr>
          <p:cNvSpPr>
            <a:spLocks noGrp="1"/>
          </p:cNvSpPr>
          <p:nvPr>
            <p:ph idx="1"/>
          </p:nvPr>
        </p:nvSpPr>
        <p:spPr>
          <a:solidFill>
            <a:schemeClr val="accent4">
              <a:lumMod val="40000"/>
              <a:lumOff val="60000"/>
              <a:alpha val="80000"/>
            </a:schemeClr>
          </a:solidFill>
        </p:spPr>
        <p:txBody>
          <a:bodyPr/>
          <a:lstStyle/>
          <a:p>
            <a:r>
              <a:rPr lang="en-GB" dirty="0"/>
              <a:t>Use the information on the following slide to answer these questions about each stage of the Triangular Trade. </a:t>
            </a:r>
          </a:p>
          <a:p>
            <a:r>
              <a:rPr lang="en-GB" dirty="0"/>
              <a:t>Remember to write in full sentences. </a:t>
            </a:r>
          </a:p>
          <a:p>
            <a:r>
              <a:rPr lang="en-GB" dirty="0"/>
              <a:t>You should have 6 answers. 2 for each stage. </a:t>
            </a:r>
          </a:p>
          <a:p>
            <a:endParaRPr lang="en-GB" dirty="0"/>
          </a:p>
          <a:p>
            <a:r>
              <a:rPr lang="en-GB" dirty="0"/>
              <a:t>Where did each stage start and stop? (e.g. Stage one started in _______ and finished in _______)</a:t>
            </a:r>
          </a:p>
          <a:p>
            <a:r>
              <a:rPr lang="en-GB" dirty="0"/>
              <a:t>What was carried on board the ship on each stage of the ship? (e.g. On stage one the ship carried _______)</a:t>
            </a:r>
          </a:p>
        </p:txBody>
      </p:sp>
      <p:pic>
        <p:nvPicPr>
          <p:cNvPr id="4" name="Audio 3">
            <a:hlinkClick r:id="" action="ppaction://media"/>
            <a:extLst>
              <a:ext uri="{FF2B5EF4-FFF2-40B4-BE49-F238E27FC236}">
                <a16:creationId xmlns:a16="http://schemas.microsoft.com/office/drawing/2014/main" id="{9E98600D-B097-3846-8EB7-51BA160BBA09}"/>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560390979"/>
      </p:ext>
    </p:extLst>
  </p:cSld>
  <p:clrMapOvr>
    <a:masterClrMapping/>
  </p:clrMapOvr>
  <mc:AlternateContent xmlns:mc="http://schemas.openxmlformats.org/markup-compatibility/2006">
    <mc:Choice xmlns:p14="http://schemas.microsoft.com/office/powerpoint/2010/main" Requires="p14">
      <p:transition spd="slow" p14:dur="2000" advTm="49149"/>
    </mc:Choice>
    <mc:Fallback>
      <p:transition spd="slow" advTm="491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p:cNvPicPr>
            <a:picLocks noChangeAspect="1" noChangeArrowheads="1"/>
          </p:cNvPicPr>
          <p:nvPr/>
        </p:nvPicPr>
        <p:blipFill>
          <a:blip r:embed="rId5"/>
          <a:srcRect/>
          <a:stretch>
            <a:fillRect/>
          </a:stretch>
        </p:blipFill>
        <p:spPr bwMode="auto">
          <a:xfrm>
            <a:off x="1524001" y="0"/>
            <a:ext cx="9170363" cy="6858000"/>
          </a:xfrm>
          <a:prstGeom prst="rect">
            <a:avLst/>
          </a:prstGeom>
          <a:noFill/>
          <a:ln w="9525">
            <a:noFill/>
            <a:miter lim="800000"/>
            <a:headEnd/>
            <a:tailEnd/>
          </a:ln>
          <a:effectLst/>
        </p:spPr>
      </p:pic>
      <p:sp>
        <p:nvSpPr>
          <p:cNvPr id="4" name="TextBox 3"/>
          <p:cNvSpPr txBox="1"/>
          <p:nvPr/>
        </p:nvSpPr>
        <p:spPr>
          <a:xfrm>
            <a:off x="7752184" y="548681"/>
            <a:ext cx="2664296" cy="3170099"/>
          </a:xfrm>
          <a:prstGeom prst="rect">
            <a:avLst/>
          </a:prstGeom>
          <a:solidFill>
            <a:srgbClr val="C00000"/>
          </a:solidFill>
          <a:ln w="44450" cmpd="sng">
            <a:gradFill>
              <a:gsLst>
                <a:gs pos="0">
                  <a:schemeClr val="tx1"/>
                </a:gs>
                <a:gs pos="50000">
                  <a:schemeClr val="accent1">
                    <a:shade val="67500"/>
                    <a:satMod val="115000"/>
                  </a:schemeClr>
                </a:gs>
                <a:gs pos="100000">
                  <a:schemeClr val="accent1">
                    <a:shade val="100000"/>
                    <a:satMod val="115000"/>
                  </a:schemeClr>
                </a:gs>
              </a:gsLst>
              <a:lin ang="5400000" scaled="0"/>
            </a:gradFill>
          </a:ln>
        </p:spPr>
        <p:txBody>
          <a:bodyPr wrap="square" rtlCol="0">
            <a:spAutoFit/>
          </a:bodyPr>
          <a:lstStyle/>
          <a:p>
            <a:r>
              <a:rPr lang="en-GB" sz="2000" dirty="0">
                <a:solidFill>
                  <a:schemeClr val="bg1"/>
                </a:solidFill>
              </a:rPr>
              <a:t>Slave ships travelled from Britain to the west coast of Africa and the crew traded manufactured goods, such as pots, pans, cloth, guns and alcohol with Africans in exchange for African slaves.</a:t>
            </a:r>
          </a:p>
        </p:txBody>
      </p:sp>
      <p:sp>
        <p:nvSpPr>
          <p:cNvPr id="5" name="TextBox 4"/>
          <p:cNvSpPr txBox="1"/>
          <p:nvPr/>
        </p:nvSpPr>
        <p:spPr>
          <a:xfrm>
            <a:off x="3431704" y="4941168"/>
            <a:ext cx="4896544" cy="1631216"/>
          </a:xfrm>
          <a:prstGeom prst="rect">
            <a:avLst/>
          </a:prstGeom>
          <a:solidFill>
            <a:srgbClr val="0000CC"/>
          </a:solidFill>
          <a:ln w="25400">
            <a:solidFill>
              <a:schemeClr val="tx1"/>
            </a:solidFill>
          </a:ln>
        </p:spPr>
        <p:txBody>
          <a:bodyPr wrap="square" rtlCol="0">
            <a:spAutoFit/>
          </a:bodyPr>
          <a:lstStyle/>
          <a:p>
            <a:pPr>
              <a:defRPr/>
            </a:pPr>
            <a:r>
              <a:rPr lang="en-GB" sz="2000" dirty="0">
                <a:solidFill>
                  <a:schemeClr val="bg1"/>
                </a:solidFill>
              </a:rPr>
              <a:t>Slaves were loaded on to ships and taken across the Atlantic Ocean to the Americas. Many slaves died of disease during this stage with 4 million of the 15 million slaves captured never making it to auction.</a:t>
            </a:r>
          </a:p>
        </p:txBody>
      </p:sp>
      <p:sp>
        <p:nvSpPr>
          <p:cNvPr id="7" name="TextBox 6"/>
          <p:cNvSpPr txBox="1"/>
          <p:nvPr/>
        </p:nvSpPr>
        <p:spPr>
          <a:xfrm>
            <a:off x="1775520" y="260648"/>
            <a:ext cx="4392488" cy="1631216"/>
          </a:xfrm>
          <a:prstGeom prst="rect">
            <a:avLst/>
          </a:prstGeom>
          <a:solidFill>
            <a:srgbClr val="660066"/>
          </a:solidFill>
          <a:ln w="25400">
            <a:solidFill>
              <a:schemeClr val="tx1"/>
            </a:solidFill>
          </a:ln>
        </p:spPr>
        <p:txBody>
          <a:bodyPr wrap="square" rtlCol="0">
            <a:spAutoFit/>
          </a:bodyPr>
          <a:lstStyle/>
          <a:p>
            <a:pPr>
              <a:defRPr/>
            </a:pPr>
            <a:r>
              <a:rPr lang="en-GB" sz="2000" dirty="0">
                <a:solidFill>
                  <a:schemeClr val="bg1"/>
                </a:solidFill>
              </a:rPr>
              <a:t>Slaves were sold at auction . The ships would then be loaded with slave grown raw materials, such as sugar, tobacco, coffee and cotton to be taken back to Britain for sale</a:t>
            </a:r>
          </a:p>
        </p:txBody>
      </p:sp>
      <p:pic>
        <p:nvPicPr>
          <p:cNvPr id="3" name="Audio 2">
            <a:hlinkClick r:id="" action="ppaction://media"/>
            <a:extLst>
              <a:ext uri="{FF2B5EF4-FFF2-40B4-BE49-F238E27FC236}">
                <a16:creationId xmlns:a16="http://schemas.microsoft.com/office/drawing/2014/main" id="{79AF96D7-DB97-DE4E-8192-E0F3167B001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11163300" y="5829300"/>
            <a:ext cx="812800" cy="812800"/>
          </a:xfrm>
          <a:prstGeom prst="rect">
            <a:avLst/>
          </a:prstGeom>
        </p:spPr>
      </p:pic>
    </p:spTree>
    <p:custDataLst>
      <p:tags r:id="rId1"/>
    </p:custDataLst>
    <p:extLst>
      <p:ext uri="{BB962C8B-B14F-4D97-AF65-F5344CB8AC3E}">
        <p14:creationId xmlns:p14="http://schemas.microsoft.com/office/powerpoint/2010/main" val="3409438739"/>
      </p:ext>
    </p:extLst>
  </p:cSld>
  <p:clrMapOvr>
    <a:masterClrMapping/>
  </p:clrMapOvr>
  <mc:AlternateContent xmlns:mc="http://schemas.openxmlformats.org/markup-compatibility/2006">
    <mc:Choice xmlns:p14="http://schemas.microsoft.com/office/powerpoint/2010/main" Requires="p14">
      <p:transition spd="slow" p14:dur="2000" advTm="10514"/>
    </mc:Choice>
    <mc:Fallback>
      <p:transition spd="slow" advTm="105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ppt_x"/>
                                          </p:val>
                                        </p:tav>
                                        <p:tav tm="100000">
                                          <p:val>
                                            <p:strVal val="#ppt_x"/>
                                          </p:val>
                                        </p:tav>
                                      </p:tavLst>
                                    </p:anim>
                                    <p:anim calcmode="lin" valueType="num">
                                      <p:cBhvr additive="base">
                                        <p:cTn id="2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3"/>
                </p:tgtEl>
              </p:cMediaNode>
            </p:audio>
          </p:childTnLst>
        </p:cTn>
      </p:par>
    </p:tnLst>
    <p:bldLst>
      <p:bldP spid="4" grpId="0" animBg="1"/>
      <p:bldP spid="5" grpId="0" animBg="1"/>
      <p:bldP spid="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2035629" cy="1325563"/>
          </a:xfrm>
          <a:solidFill>
            <a:schemeClr val="accent4">
              <a:lumMod val="40000"/>
              <a:lumOff val="60000"/>
              <a:alpha val="80000"/>
            </a:schemeClr>
          </a:solidFill>
        </p:spPr>
        <p:txBody>
          <a:bodyPr/>
          <a:lstStyle/>
          <a:p>
            <a:r>
              <a:rPr lang="en-GB" dirty="0"/>
              <a:t>Task 2 </a:t>
            </a:r>
          </a:p>
        </p:txBody>
      </p:sp>
      <p:pic>
        <p:nvPicPr>
          <p:cNvPr id="4" name="Content Placeholder 3"/>
          <p:cNvPicPr>
            <a:picLocks noGrp="1" noChangeAspect="1"/>
          </p:cNvPicPr>
          <p:nvPr>
            <p:ph idx="1"/>
          </p:nvPr>
        </p:nvPicPr>
        <p:blipFill>
          <a:blip r:embed="rId4"/>
          <a:stretch>
            <a:fillRect/>
          </a:stretch>
        </p:blipFill>
        <p:spPr>
          <a:xfrm>
            <a:off x="302846" y="4328967"/>
            <a:ext cx="6731692" cy="2469793"/>
          </a:xfrm>
          <a:prstGeom prst="rect">
            <a:avLst/>
          </a:prstGeom>
          <a:solidFill>
            <a:schemeClr val="accent1">
              <a:lumMod val="40000"/>
              <a:lumOff val="60000"/>
            </a:schemeClr>
          </a:solidFill>
        </p:spPr>
      </p:pic>
      <p:pic>
        <p:nvPicPr>
          <p:cNvPr id="5" name="Picture 4" descr="http://ictville.com/wp-content/uploads/2013/02/twitter-logo.png"/>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2846" y="4328967"/>
            <a:ext cx="1400175" cy="525145"/>
          </a:xfrm>
          <a:prstGeom prst="rect">
            <a:avLst/>
          </a:prstGeom>
          <a:noFill/>
          <a:ln>
            <a:noFill/>
          </a:ln>
        </p:spPr>
      </p:pic>
      <p:sp>
        <p:nvSpPr>
          <p:cNvPr id="6" name="TextBox 5"/>
          <p:cNvSpPr txBox="1"/>
          <p:nvPr/>
        </p:nvSpPr>
        <p:spPr>
          <a:xfrm>
            <a:off x="838200" y="2095812"/>
            <a:ext cx="10983686" cy="1815882"/>
          </a:xfrm>
          <a:prstGeom prst="rect">
            <a:avLst/>
          </a:prstGeom>
          <a:solidFill>
            <a:schemeClr val="accent4">
              <a:lumMod val="40000"/>
              <a:lumOff val="60000"/>
              <a:alpha val="80000"/>
            </a:schemeClr>
          </a:solidFill>
        </p:spPr>
        <p:txBody>
          <a:bodyPr wrap="square" rtlCol="0">
            <a:spAutoFit/>
          </a:bodyPr>
          <a:lstStyle/>
          <a:p>
            <a:r>
              <a:rPr lang="en-GB" sz="2800" dirty="0"/>
              <a:t>Imagine you are a captain on a ship traveling the triangular trade. You must write a tweet for each stage of your journey. Think about what is on board your ship, what you might see, smell, feel. You should have three separate tweets. </a:t>
            </a:r>
          </a:p>
        </p:txBody>
      </p:sp>
      <p:pic>
        <p:nvPicPr>
          <p:cNvPr id="3" name="Audio 2">
            <a:hlinkClick r:id="" action="ppaction://media"/>
            <a:extLst>
              <a:ext uri="{FF2B5EF4-FFF2-40B4-BE49-F238E27FC236}">
                <a16:creationId xmlns:a16="http://schemas.microsoft.com/office/drawing/2014/main" id="{2C84B3DF-5023-1648-9FF5-43F8B4248B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4205727352"/>
      </p:ext>
    </p:extLst>
  </p:cSld>
  <p:clrMapOvr>
    <a:masterClrMapping/>
  </p:clrMapOvr>
  <mc:AlternateContent xmlns:mc="http://schemas.openxmlformats.org/markup-compatibility/2006">
    <mc:Choice xmlns:p14="http://schemas.microsoft.com/office/powerpoint/2010/main" Requires="p14">
      <p:transition spd="slow" p14:dur="2000" advTm="37956"/>
    </mc:Choice>
    <mc:Fallback>
      <p:transition spd="slow" advTm="3795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8591" y="348797"/>
            <a:ext cx="10154817" cy="1325563"/>
          </a:xfrm>
          <a:solidFill>
            <a:srgbClr val="FFE699">
              <a:alpha val="80000"/>
            </a:srgbClr>
          </a:solidFill>
        </p:spPr>
        <p:txBody>
          <a:bodyPr>
            <a:normAutofit/>
          </a:bodyPr>
          <a:lstStyle/>
          <a:p>
            <a:r>
              <a:rPr lang="en-GB" dirty="0"/>
              <a:t>You have finished another weeks history work. </a:t>
            </a:r>
          </a:p>
        </p:txBody>
      </p:sp>
      <p:pic>
        <p:nvPicPr>
          <p:cNvPr id="6" name="Picture 5">
            <a:extLst>
              <a:ext uri="{FF2B5EF4-FFF2-40B4-BE49-F238E27FC236}">
                <a16:creationId xmlns:a16="http://schemas.microsoft.com/office/drawing/2014/main" id="{2AE49BAF-4875-4B48-B9C4-2DE0BB1BB6A6}"/>
              </a:ext>
            </a:extLst>
          </p:cNvPr>
          <p:cNvPicPr>
            <a:picLocks noChangeAspect="1"/>
          </p:cNvPicPr>
          <p:nvPr/>
        </p:nvPicPr>
        <p:blipFill>
          <a:blip r:embed="rId4"/>
          <a:stretch>
            <a:fillRect/>
          </a:stretch>
        </p:blipFill>
        <p:spPr>
          <a:xfrm>
            <a:off x="3363686" y="1674360"/>
            <a:ext cx="4996543" cy="4996543"/>
          </a:xfrm>
          <a:prstGeom prst="rect">
            <a:avLst/>
          </a:prstGeom>
        </p:spPr>
      </p:pic>
      <p:pic>
        <p:nvPicPr>
          <p:cNvPr id="3" name="Audio 2">
            <a:hlinkClick r:id="" action="ppaction://media"/>
            <a:extLst>
              <a:ext uri="{FF2B5EF4-FFF2-40B4-BE49-F238E27FC236}">
                <a16:creationId xmlns:a16="http://schemas.microsoft.com/office/drawing/2014/main" id="{63FB4AFF-3B55-4E42-816F-EAC2232A3F3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63300" y="5829300"/>
            <a:ext cx="812800" cy="812800"/>
          </a:xfrm>
          <a:prstGeom prst="rect">
            <a:avLst/>
          </a:prstGeom>
        </p:spPr>
      </p:pic>
    </p:spTree>
    <p:extLst>
      <p:ext uri="{BB962C8B-B14F-4D97-AF65-F5344CB8AC3E}">
        <p14:creationId xmlns:p14="http://schemas.microsoft.com/office/powerpoint/2010/main" val="2711224315"/>
      </p:ext>
    </p:extLst>
  </p:cSld>
  <p:clrMapOvr>
    <a:masterClrMapping/>
  </p:clrMapOvr>
  <mc:AlternateContent xmlns:mc="http://schemas.openxmlformats.org/markup-compatibility/2006">
    <mc:Choice xmlns:p14="http://schemas.microsoft.com/office/powerpoint/2010/main" Requires="p14">
      <p:transition spd="slow" p14:dur="2000" advTm="31277"/>
    </mc:Choice>
    <mc:Fallback>
      <p:transition spd="slow" advTm="312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1|5.5"/>
</p:tagLst>
</file>

<file path=ppt/tags/tag2.xml><?xml version="1.0" encoding="utf-8"?>
<p:tagLst xmlns:a="http://schemas.openxmlformats.org/drawingml/2006/main" xmlns:r="http://schemas.openxmlformats.org/officeDocument/2006/relationships" xmlns:p="http://schemas.openxmlformats.org/presentationml/2006/main">
  <p:tag name="TIMING" val="|0.8|5.6|9.2"/>
</p:tagLst>
</file>

<file path=ppt/tags/tag3.xml><?xml version="1.0" encoding="utf-8"?>
<p:tagLst xmlns:a="http://schemas.openxmlformats.org/drawingml/2006/main" xmlns:r="http://schemas.openxmlformats.org/officeDocument/2006/relationships" xmlns:p="http://schemas.openxmlformats.org/presentationml/2006/main">
  <p:tag name="TIMING" val="|2.5|6.6"/>
</p:tagLst>
</file>

<file path=ppt/tags/tag4.xml><?xml version="1.0" encoding="utf-8"?>
<p:tagLst xmlns:a="http://schemas.openxmlformats.org/drawingml/2006/main" xmlns:r="http://schemas.openxmlformats.org/officeDocument/2006/relationships" xmlns:p="http://schemas.openxmlformats.org/presentationml/2006/main">
  <p:tag name="TIMING" val="|1.7|0.9|0.7"/>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B219E459311584C99378130B85A7BEE" ma:contentTypeVersion="5" ma:contentTypeDescription="Create a new document." ma:contentTypeScope="" ma:versionID="f88ee7b32f5ffab389bb10437c9df0a0">
  <xsd:schema xmlns:xsd="http://www.w3.org/2001/XMLSchema" xmlns:xs="http://www.w3.org/2001/XMLSchema" xmlns:p="http://schemas.microsoft.com/office/2006/metadata/properties" xmlns:ns2="fa33552a-d97a-443c-aa47-42943e3e057e" targetNamespace="http://schemas.microsoft.com/office/2006/metadata/properties" ma:root="true" ma:fieldsID="316f9ebf48f0e03850848fbc2b35282c" ns2:_="">
    <xsd:import namespace="fa33552a-d97a-443c-aa47-42943e3e057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33552a-d97a-443c-aa47-42943e3e057e"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ReferenceId xmlns="fa33552a-d97a-443c-aa47-42943e3e057e" xsi:nil="true"/>
  </documentManagement>
</p:properties>
</file>

<file path=customXml/itemProps1.xml><?xml version="1.0" encoding="utf-8"?>
<ds:datastoreItem xmlns:ds="http://schemas.openxmlformats.org/officeDocument/2006/customXml" ds:itemID="{F23B2C13-E398-40CA-9173-5837D9167155}"/>
</file>

<file path=customXml/itemProps2.xml><?xml version="1.0" encoding="utf-8"?>
<ds:datastoreItem xmlns:ds="http://schemas.openxmlformats.org/officeDocument/2006/customXml" ds:itemID="{DB793720-0D1C-4935-93A1-C357993B32DE}"/>
</file>

<file path=customXml/itemProps3.xml><?xml version="1.0" encoding="utf-8"?>
<ds:datastoreItem xmlns:ds="http://schemas.openxmlformats.org/officeDocument/2006/customXml" ds:itemID="{A1396B8C-2415-41D2-87CC-0167938D9C62}"/>
</file>

<file path=docProps/app.xml><?xml version="1.0" encoding="utf-8"?>
<Properties xmlns="http://schemas.openxmlformats.org/officeDocument/2006/extended-properties" xmlns:vt="http://schemas.openxmlformats.org/officeDocument/2006/docPropsVTypes">
  <TotalTime>108</TotalTime>
  <Words>926</Words>
  <Application>Microsoft Macintosh PowerPoint</Application>
  <PresentationFormat>Widescreen</PresentationFormat>
  <Paragraphs>65</Paragraphs>
  <Slides>13</Slides>
  <Notes>0</Notes>
  <HiddenSlides>0</HiddenSlides>
  <MMClips>13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Important</vt:lpstr>
      <vt:lpstr>Important</vt:lpstr>
      <vt:lpstr>Important</vt:lpstr>
      <vt:lpstr>Starter – crack the code </vt:lpstr>
      <vt:lpstr>Will it stick?</vt:lpstr>
      <vt:lpstr>Slavery in History </vt:lpstr>
      <vt:lpstr>Why did people become slaves?</vt:lpstr>
      <vt:lpstr>The African Slave Trade</vt:lpstr>
      <vt:lpstr>The Triangular Trade.  </vt:lpstr>
      <vt:lpstr>Task 1</vt:lpstr>
      <vt:lpstr>PowerPoint Presentation</vt:lpstr>
      <vt:lpstr>Task 2 </vt:lpstr>
      <vt:lpstr>You have finished another weeks history work.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Starter – crack the code </dc:title>
  <dc:creator>Ms Gardner</dc:creator>
  <cp:lastModifiedBy>Ms Gardner</cp:lastModifiedBy>
  <cp:revision>10</cp:revision>
  <dcterms:created xsi:type="dcterms:W3CDTF">2020-06-08T11:35:39Z</dcterms:created>
  <dcterms:modified xsi:type="dcterms:W3CDTF">2020-06-10T10:15:55Z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0x0101009B219E459311584C99378130B85A7BEE</vt:lpwstr>
  </property>
</Properties>
</file>