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tiff" ContentType="image/tif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0" r:id="rId2"/>
    <p:sldId id="271" r:id="rId3"/>
    <p:sldId id="272" r:id="rId4"/>
    <p:sldId id="256" r:id="rId5"/>
    <p:sldId id="273" r:id="rId6"/>
    <p:sldId id="257" r:id="rId7"/>
    <p:sldId id="258" r:id="rId8"/>
    <p:sldId id="259" r:id="rId9"/>
    <p:sldId id="260" r:id="rId10"/>
    <p:sldId id="261" r:id="rId11"/>
    <p:sldId id="262" r:id="rId12"/>
    <p:sldId id="263"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0974"/>
    <p:restoredTop sz="96327"/>
  </p:normalViewPr>
  <p:slideViewPr>
    <p:cSldViewPr snapToGrid="0" snapToObjects="1">
      <p:cViewPr varScale="1">
        <p:scale>
          <a:sx n="134" d="100"/>
          <a:sy n="134" d="100"/>
        </p:scale>
        <p:origin x="200" y="17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292A-9618-5C4F-BB0A-EC7DC56C20A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6CBA884-4AF3-8D48-8420-9AD9A94536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0F47B1D5-577B-CD41-89D2-3008E1E1F50D}"/>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5" name="Footer Placeholder 4">
            <a:extLst>
              <a:ext uri="{FF2B5EF4-FFF2-40B4-BE49-F238E27FC236}">
                <a16:creationId xmlns:a16="http://schemas.microsoft.com/office/drawing/2014/main" id="{84129D3D-A00B-CD45-A0B5-C0751E416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B7A024-FFD4-974B-9F12-18898C2DB1E5}"/>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4098046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8FDF-3720-AD41-A753-CE82DD6A1D74}"/>
              </a:ext>
            </a:extLst>
          </p:cNvPr>
          <p:cNvSpPr>
            <a:spLocks noGrp="1"/>
          </p:cNvSpPr>
          <p:nvPr>
            <p:ph type="title"/>
          </p:nvPr>
        </p:nvSpPr>
        <p:spPr>
          <a:solidFill>
            <a:schemeClr val="accent4">
              <a:lumMod val="40000"/>
              <a:lumOff val="60000"/>
            </a:schemeClr>
          </a:solidFill>
        </p:spPr>
        <p:txBody>
          <a:bodyPr/>
          <a:lstStyle/>
          <a:p>
            <a:r>
              <a:rPr lang="en-GB"/>
              <a:t>Click to edit Master title style</a:t>
            </a:r>
          </a:p>
        </p:txBody>
      </p:sp>
      <p:sp>
        <p:nvSpPr>
          <p:cNvPr id="3" name="Content Placeholder 2">
            <a:extLst>
              <a:ext uri="{FF2B5EF4-FFF2-40B4-BE49-F238E27FC236}">
                <a16:creationId xmlns:a16="http://schemas.microsoft.com/office/drawing/2014/main" id="{65A208B3-A948-8A43-B241-B9D48CE4472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A1FF19D-D640-B443-85E1-99EEC8C3A0F5}"/>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5" name="Footer Placeholder 4">
            <a:extLst>
              <a:ext uri="{FF2B5EF4-FFF2-40B4-BE49-F238E27FC236}">
                <a16:creationId xmlns:a16="http://schemas.microsoft.com/office/drawing/2014/main" id="{0016F670-2A28-D746-BD6F-2F85980162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BB057C-1902-604C-B618-D821F2BEDB7A}"/>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3974900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18D2-0889-6C4C-8349-D54AE97A7B2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3E2186D-C8DB-F44B-9AAE-583F3788F3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2723CAA-41F1-2648-83DD-C3ADC26B3A41}"/>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5" name="Footer Placeholder 4">
            <a:extLst>
              <a:ext uri="{FF2B5EF4-FFF2-40B4-BE49-F238E27FC236}">
                <a16:creationId xmlns:a16="http://schemas.microsoft.com/office/drawing/2014/main" id="{CFF4C20F-CDDA-084A-A4B2-4AD8ABE221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04114E-43AE-DF42-84F5-75FA7F21018E}"/>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130659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8199C-85B6-0D43-B01E-91231A04F2D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87E53F0-AD9C-AE44-8834-2CA6DB4EAB5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CE72D30-0A2F-D04C-ADE3-59BE7E613DE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6FC3D3A-799F-DF49-821A-CC83623E051D}"/>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6" name="Footer Placeholder 5">
            <a:extLst>
              <a:ext uri="{FF2B5EF4-FFF2-40B4-BE49-F238E27FC236}">
                <a16:creationId xmlns:a16="http://schemas.microsoft.com/office/drawing/2014/main" id="{80F0856F-A472-4A47-9B31-1A65D99BF9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25ACEE-07DD-074A-B5F9-79150FD0CFB5}"/>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1684838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A187E-ECA0-EF4F-BA9E-308971DD6CB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0977B3-1534-8541-88FD-3335942037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C90F219-06A3-0144-B0A1-DEC8993ECF2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B94C420-F1FA-984C-ACFD-6C779AF8E7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0ABE70B-5439-9144-919E-C4EF4A7F232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AE93C77-B5BF-CE4C-B955-5B16EBBDB669}"/>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8" name="Footer Placeholder 7">
            <a:extLst>
              <a:ext uri="{FF2B5EF4-FFF2-40B4-BE49-F238E27FC236}">
                <a16:creationId xmlns:a16="http://schemas.microsoft.com/office/drawing/2014/main" id="{C824710B-A4DC-9E4C-852C-EE53AD9FC52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0C08B38-2E94-4546-9185-81824769703A}"/>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1959086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4D2D-575A-0D45-BAD1-F39DC122E589}"/>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D19171F-EDAE-4E48-AED0-67DDB707BE8D}"/>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4" name="Footer Placeholder 3">
            <a:extLst>
              <a:ext uri="{FF2B5EF4-FFF2-40B4-BE49-F238E27FC236}">
                <a16:creationId xmlns:a16="http://schemas.microsoft.com/office/drawing/2014/main" id="{6C6E6914-DF99-5944-B1C5-8C8C9BF6533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5829382-609E-3C4E-ADCB-D2903E9800F8}"/>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1168032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B7F5F1-B02E-4040-9C2B-9CACE98984E3}"/>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3" name="Footer Placeholder 2">
            <a:extLst>
              <a:ext uri="{FF2B5EF4-FFF2-40B4-BE49-F238E27FC236}">
                <a16:creationId xmlns:a16="http://schemas.microsoft.com/office/drawing/2014/main" id="{9DEC0602-6DCF-6246-8A90-ADDFC1EA54A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B2A4F3-EF29-C245-9974-DAFD21128FB7}"/>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1703991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03F7A-CD99-B94C-8E1F-6FE3177CC83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2F2B23E-00E5-F543-96C7-F42962B7FB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8F1EEB0-2888-E641-B29B-B24E4A3B5E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C5D5D68-9888-304E-BCFB-5FF37D4CC677}"/>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6" name="Footer Placeholder 5">
            <a:extLst>
              <a:ext uri="{FF2B5EF4-FFF2-40B4-BE49-F238E27FC236}">
                <a16:creationId xmlns:a16="http://schemas.microsoft.com/office/drawing/2014/main" id="{7DF22AA9-B575-3E4D-9487-3C01E7B0D44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BDE0ACA-EB43-4646-972F-320F4606B662}"/>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2828078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3C7E5-60DA-0644-9337-AFEFE265ADB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39C419C-664A-4A43-8860-BD79368755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6AE1311-4388-1142-8F46-7B6EE27F60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FDA6ED3-445F-4E4F-89D3-6614C9F6050A}"/>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6" name="Footer Placeholder 5">
            <a:extLst>
              <a:ext uri="{FF2B5EF4-FFF2-40B4-BE49-F238E27FC236}">
                <a16:creationId xmlns:a16="http://schemas.microsoft.com/office/drawing/2014/main" id="{78BBFB5A-A325-5943-AEB1-ABFEA065AB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4B7D2A-0C35-5342-9B26-6BBAD589F284}"/>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556527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512FA-11DA-DB49-9E4B-1818A3C68C0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E03836-5F67-F649-B89D-0407D83879B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C67C03F-DA76-4446-96D8-A8A5719712A5}"/>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5" name="Footer Placeholder 4">
            <a:extLst>
              <a:ext uri="{FF2B5EF4-FFF2-40B4-BE49-F238E27FC236}">
                <a16:creationId xmlns:a16="http://schemas.microsoft.com/office/drawing/2014/main" id="{2FF46182-D042-FB45-ACF1-71E45A3AB3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F81790-0D34-FE41-B786-F1C05A67DDE3}"/>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726524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3F844A-CCBE-374F-9B5E-D5997A0DAC27}"/>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4A1E9D7-6421-EB4B-AAF2-ED2ED9008B2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366F354-9FE6-464B-90C8-352BEF93A32A}"/>
              </a:ext>
            </a:extLst>
          </p:cNvPr>
          <p:cNvSpPr>
            <a:spLocks noGrp="1"/>
          </p:cNvSpPr>
          <p:nvPr>
            <p:ph type="dt" sz="half" idx="10"/>
          </p:nvPr>
        </p:nvSpPr>
        <p:spPr/>
        <p:txBody>
          <a:bodyPr/>
          <a:lstStyle/>
          <a:p>
            <a:fld id="{83023CF9-6D10-A04A-A1A6-88CF6C740ABB}" type="datetimeFigureOut">
              <a:rPr lang="en-GB" smtClean="0"/>
              <a:t>10/06/2020</a:t>
            </a:fld>
            <a:endParaRPr lang="en-GB"/>
          </a:p>
        </p:txBody>
      </p:sp>
      <p:sp>
        <p:nvSpPr>
          <p:cNvPr id="5" name="Footer Placeholder 4">
            <a:extLst>
              <a:ext uri="{FF2B5EF4-FFF2-40B4-BE49-F238E27FC236}">
                <a16:creationId xmlns:a16="http://schemas.microsoft.com/office/drawing/2014/main" id="{0FDE31EA-AC1B-F64F-A24B-270B050866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A1D6EB-344D-7A47-B211-A36801E3079B}"/>
              </a:ext>
            </a:extLst>
          </p:cNvPr>
          <p:cNvSpPr>
            <a:spLocks noGrp="1"/>
          </p:cNvSpPr>
          <p:nvPr>
            <p:ph type="sldNum" sz="quarter" idx="12"/>
          </p:nvPr>
        </p:nvSpPr>
        <p:spPr/>
        <p:txBody>
          <a:bodyPr/>
          <a:lstStyle/>
          <a:p>
            <a:fld id="{33934A35-20FE-124F-B64C-06184EC14321}" type="slidenum">
              <a:rPr lang="en-GB" smtClean="0"/>
              <a:t>‹#›</a:t>
            </a:fld>
            <a:endParaRPr lang="en-GB"/>
          </a:p>
        </p:txBody>
      </p:sp>
    </p:spTree>
    <p:extLst>
      <p:ext uri="{BB962C8B-B14F-4D97-AF65-F5344CB8AC3E}">
        <p14:creationId xmlns:p14="http://schemas.microsoft.com/office/powerpoint/2010/main" val="814816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1A96A3-EF3C-0C46-9238-1C7D080ED0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FCC0644-1221-4347-BA7B-09588B2522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55A9E13-65C7-D34C-8D48-6370EB7B49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023CF9-6D10-A04A-A1A6-88CF6C740ABB}" type="datetimeFigureOut">
              <a:rPr lang="en-GB" smtClean="0"/>
              <a:t>10/06/2020</a:t>
            </a:fld>
            <a:endParaRPr lang="en-GB"/>
          </a:p>
        </p:txBody>
      </p:sp>
      <p:sp>
        <p:nvSpPr>
          <p:cNvPr id="5" name="Footer Placeholder 4">
            <a:extLst>
              <a:ext uri="{FF2B5EF4-FFF2-40B4-BE49-F238E27FC236}">
                <a16:creationId xmlns:a16="http://schemas.microsoft.com/office/drawing/2014/main" id="{97815C51-FA16-A041-BEAD-5E4F199F88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3D82802-65AE-3B4C-BEE0-B4D4E84AA6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934A35-20FE-124F-B64C-06184EC14321}" type="slidenum">
              <a:rPr lang="en-GB" smtClean="0"/>
              <a:t>‹#›</a:t>
            </a:fld>
            <a:endParaRPr lang="en-GB"/>
          </a:p>
        </p:txBody>
      </p:sp>
    </p:spTree>
    <p:extLst>
      <p:ext uri="{BB962C8B-B14F-4D97-AF65-F5344CB8AC3E}">
        <p14:creationId xmlns:p14="http://schemas.microsoft.com/office/powerpoint/2010/main" val="292975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image" Target="../media/image4.tif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png"/><Relationship Id="rId5" Type="http://schemas.openxmlformats.org/officeDocument/2006/relationships/image" Target="../media/image5.tiff"/><Relationship Id="rId4" Type="http://schemas.openxmlformats.org/officeDocument/2006/relationships/hyperlink" Target="http://mspp.gouv.ht/site/downloads/Rapport%20Web%2009.02.2016_Avec_Courbes_departementales.pdf" TargetMode="Externa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chemeClr val="accent1">
                  <a:lumMod val="5000"/>
                  <a:lumOff val="95000"/>
                </a:schemeClr>
              </a:gs>
              <a:gs pos="41000">
                <a:srgbClr val="FF0000"/>
              </a:gs>
              <a:gs pos="74000">
                <a:srgbClr val="FF0000"/>
              </a:gs>
              <a:gs pos="95000">
                <a:srgbClr val="C00000"/>
              </a:gs>
            </a:gsLst>
            <a:lin ang="5400000" scaled="1"/>
          </a:gradFill>
        </p:spPr>
        <p:txBody>
          <a:bodyPr/>
          <a:lstStyle/>
          <a:p>
            <a:r>
              <a:rPr lang="en-US" dirty="0">
                <a:solidFill>
                  <a:schemeClr val="bg1"/>
                </a:solidFill>
              </a:rPr>
              <a:t>Important</a:t>
            </a:r>
          </a:p>
        </p:txBody>
      </p:sp>
      <p:sp>
        <p:nvSpPr>
          <p:cNvPr id="3" name="Content Placeholder 2"/>
          <p:cNvSpPr>
            <a:spLocks noGrp="1"/>
          </p:cNvSpPr>
          <p:nvPr>
            <p:ph idx="1"/>
          </p:nvPr>
        </p:nvSpPr>
        <p:spPr/>
        <p:txBody>
          <a:bodyPr>
            <a:normAutofit/>
          </a:bodyPr>
          <a:lstStyle/>
          <a:p>
            <a:pPr fontAlgn="base"/>
            <a:r>
              <a:rPr lang="en-US" dirty="0"/>
              <a:t>As you may not have your jotter, work can be completed on paper or digitally. For example, on Microsoft Word. ​</a:t>
            </a:r>
          </a:p>
          <a:p>
            <a:pPr fontAlgn="base"/>
            <a:r>
              <a:rPr lang="en-US" dirty="0"/>
              <a:t>If possible, you can share your work with your teacher by uploading to Teams via the Assignment tab. ​​</a:t>
            </a:r>
          </a:p>
          <a:p>
            <a:pPr fontAlgn="base"/>
            <a:r>
              <a:rPr lang="en-US" dirty="0"/>
              <a:t>Submitted work will receive feedback but please note this will not happen instantly and feedback may not come from your class teacher but another member of the Humanities Faculty.​</a:t>
            </a:r>
          </a:p>
          <a:p>
            <a:pPr fontAlgn="base"/>
            <a:endParaRPr lang="en-US" dirty="0"/>
          </a:p>
          <a:p>
            <a:pPr fontAlgn="base"/>
            <a:r>
              <a:rPr lang="en-US" dirty="0"/>
              <a:t>Stay safe everyone! </a:t>
            </a:r>
          </a:p>
          <a:p>
            <a:endParaRPr lang="en-US" dirty="0"/>
          </a:p>
        </p:txBody>
      </p:sp>
      <p:pic>
        <p:nvPicPr>
          <p:cNvPr id="4" name="Audio 3">
            <a:hlinkClick r:id="" action="ppaction://media"/>
            <a:extLst>
              <a:ext uri="{FF2B5EF4-FFF2-40B4-BE49-F238E27FC236}">
                <a16:creationId xmlns:a16="http://schemas.microsoft.com/office/drawing/2014/main" id="{6565A156-10CF-2D49-909A-EB4F80EDD94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56127835"/>
      </p:ext>
    </p:extLst>
  </p:cSld>
  <p:clrMapOvr>
    <a:masterClrMapping/>
  </p:clrMapOvr>
  <mc:AlternateContent xmlns:mc="http://schemas.openxmlformats.org/markup-compatibility/2006">
    <mc:Choice xmlns:p14="http://schemas.microsoft.com/office/powerpoint/2010/main" Requires="p14">
      <p:transition spd="slow" p14:dur="2000" advTm="4904"/>
    </mc:Choice>
    <mc:Fallback>
      <p:transition spd="slow" advTm="4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chemeClr val="accent1">
                  <a:lumMod val="5000"/>
                  <a:lumOff val="95000"/>
                </a:schemeClr>
              </a:gs>
              <a:gs pos="41000">
                <a:srgbClr val="FF0000"/>
              </a:gs>
              <a:gs pos="74000">
                <a:srgbClr val="FF0000"/>
              </a:gs>
              <a:gs pos="95000">
                <a:srgbClr val="C00000"/>
              </a:gs>
            </a:gsLst>
            <a:lin ang="5400000" scaled="1"/>
          </a:gradFill>
        </p:spPr>
        <p:txBody>
          <a:bodyPr/>
          <a:lstStyle/>
          <a:p>
            <a:r>
              <a:rPr lang="en-US" dirty="0">
                <a:solidFill>
                  <a:schemeClr val="bg1"/>
                </a:solidFill>
              </a:rPr>
              <a:t>Important</a:t>
            </a:r>
          </a:p>
        </p:txBody>
      </p:sp>
      <p:sp>
        <p:nvSpPr>
          <p:cNvPr id="3" name="Content Placeholder 2"/>
          <p:cNvSpPr>
            <a:spLocks noGrp="1"/>
          </p:cNvSpPr>
          <p:nvPr>
            <p:ph idx="1"/>
          </p:nvPr>
        </p:nvSpPr>
        <p:spPr/>
        <p:txBody>
          <a:bodyPr>
            <a:normAutofit fontScale="92500" lnSpcReduction="10000"/>
          </a:bodyPr>
          <a:lstStyle/>
          <a:p>
            <a:pPr fontAlgn="base"/>
            <a:r>
              <a:rPr lang="en-US" b="1" dirty="0"/>
              <a:t>Scan a document on your iPhone</a:t>
            </a:r>
            <a:r>
              <a:rPr lang="en-US" dirty="0"/>
              <a:t>​</a:t>
            </a:r>
          </a:p>
          <a:p>
            <a:pPr fontAlgn="base"/>
            <a:r>
              <a:rPr lang="en-US" dirty="0"/>
              <a:t>Open a note or create a new note.​</a:t>
            </a:r>
          </a:p>
          <a:p>
            <a:pPr fontAlgn="base"/>
            <a:r>
              <a:rPr lang="en-US" dirty="0"/>
              <a:t>Tap , then tap Scan Documents.​</a:t>
            </a:r>
          </a:p>
          <a:p>
            <a:pPr fontAlgn="base"/>
            <a:r>
              <a:rPr lang="en-US" dirty="0"/>
              <a:t>Place your document in view of the camera on your device.​</a:t>
            </a:r>
          </a:p>
          <a:p>
            <a:pPr fontAlgn="base"/>
            <a:r>
              <a:rPr lang="en-US" dirty="0"/>
              <a:t>If your device is in Auto mode, your document will be automatically scanned. If you need to manually capture a scan, tap  or one of the Volume buttons.​</a:t>
            </a:r>
          </a:p>
          <a:p>
            <a:pPr fontAlgn="base"/>
            <a:r>
              <a:rPr lang="en-US" dirty="0"/>
              <a:t>Drag the corners to adjust the scan to fit the page, then tap Keep Scan.​</a:t>
            </a:r>
          </a:p>
          <a:p>
            <a:pPr fontAlgn="base"/>
            <a:r>
              <a:rPr lang="en-US" dirty="0"/>
              <a:t>You can add additional scans to the document or tap Save when you're done.</a:t>
            </a:r>
          </a:p>
          <a:p>
            <a:endParaRPr lang="en-US" dirty="0"/>
          </a:p>
        </p:txBody>
      </p:sp>
      <p:pic>
        <p:nvPicPr>
          <p:cNvPr id="4" name="Audio 3">
            <a:hlinkClick r:id="" action="ppaction://media"/>
            <a:extLst>
              <a:ext uri="{FF2B5EF4-FFF2-40B4-BE49-F238E27FC236}">
                <a16:creationId xmlns:a16="http://schemas.microsoft.com/office/drawing/2014/main" id="{826B05AF-996E-0342-BF9D-5414BAE24EE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87025972"/>
      </p:ext>
    </p:extLst>
  </p:cSld>
  <p:clrMapOvr>
    <a:masterClrMapping/>
  </p:clrMapOvr>
  <mc:AlternateContent xmlns:mc="http://schemas.openxmlformats.org/markup-compatibility/2006">
    <mc:Choice xmlns:p14="http://schemas.microsoft.com/office/powerpoint/2010/main" Requires="p14">
      <p:transition spd="slow" p14:dur="2000" advTm="315"/>
    </mc:Choice>
    <mc:Fallback>
      <p:transition spd="slow" advTm="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chemeClr val="accent1">
                  <a:lumMod val="5000"/>
                  <a:lumOff val="95000"/>
                </a:schemeClr>
              </a:gs>
              <a:gs pos="41000">
                <a:srgbClr val="FF0000"/>
              </a:gs>
              <a:gs pos="74000">
                <a:srgbClr val="FF0000"/>
              </a:gs>
              <a:gs pos="95000">
                <a:srgbClr val="C00000"/>
              </a:gs>
            </a:gsLst>
            <a:lin ang="5400000" scaled="1"/>
          </a:gradFill>
        </p:spPr>
        <p:txBody>
          <a:bodyPr/>
          <a:lstStyle/>
          <a:p>
            <a:r>
              <a:rPr lang="en-US" dirty="0">
                <a:solidFill>
                  <a:schemeClr val="bg1"/>
                </a:solidFill>
              </a:rPr>
              <a:t>Important</a:t>
            </a:r>
          </a:p>
        </p:txBody>
      </p:sp>
      <p:sp>
        <p:nvSpPr>
          <p:cNvPr id="3" name="Content Placeholder 2"/>
          <p:cNvSpPr>
            <a:spLocks noGrp="1"/>
          </p:cNvSpPr>
          <p:nvPr>
            <p:ph idx="1"/>
          </p:nvPr>
        </p:nvSpPr>
        <p:spPr/>
        <p:txBody>
          <a:bodyPr>
            <a:normAutofit fontScale="85000" lnSpcReduction="20000"/>
          </a:bodyPr>
          <a:lstStyle/>
          <a:p>
            <a:pPr fontAlgn="base"/>
            <a:r>
              <a:rPr lang="en-US" b="1" dirty="0"/>
              <a:t>When uploading your work to Teams please follow the instructions below.</a:t>
            </a:r>
            <a:r>
              <a:rPr lang="en-US" dirty="0"/>
              <a:t>​</a:t>
            </a:r>
          </a:p>
          <a:p>
            <a:pPr marL="0" indent="0" fontAlgn="base">
              <a:buNone/>
            </a:pPr>
            <a:r>
              <a:rPr lang="en-US" dirty="0"/>
              <a:t>1. Find and click on the Assignment tab at the top of the Teams’ screen.​</a:t>
            </a:r>
          </a:p>
          <a:p>
            <a:pPr marL="0" indent="0" fontAlgn="base">
              <a:buNone/>
            </a:pPr>
            <a:r>
              <a:rPr lang="en-US" dirty="0"/>
              <a:t>2. Click on the Assignment you want to upload your work to.​</a:t>
            </a:r>
          </a:p>
          <a:p>
            <a:pPr marL="0" indent="0" fontAlgn="base">
              <a:buNone/>
            </a:pPr>
            <a:r>
              <a:rPr lang="en-US" dirty="0"/>
              <a:t>3. Attach your work (photo/word doc/PowerPoint) using the upload document section.​</a:t>
            </a:r>
          </a:p>
          <a:p>
            <a:pPr fontAlgn="base"/>
            <a:endParaRPr lang="en-US" dirty="0"/>
          </a:p>
          <a:p>
            <a:pPr fontAlgn="base"/>
            <a:r>
              <a:rPr lang="en-US" dirty="0"/>
              <a:t>This means that your work is saved next to your name and can be clearly seen as being handed in by your teachers.</a:t>
            </a:r>
            <a:r>
              <a:rPr lang="en-US" b="1" dirty="0"/>
              <a:t> **You should not be posting your work on the chat**</a:t>
            </a:r>
            <a:r>
              <a:rPr lang="en-US" dirty="0"/>
              <a:t>​</a:t>
            </a:r>
          </a:p>
          <a:p>
            <a:pPr fontAlgn="base"/>
            <a:r>
              <a:rPr lang="en-US" dirty="0"/>
              <a:t>If it comes up with an error message then try again later on in the day. If it still comes up with an error message then please post a message on the posts tab.​</a:t>
            </a:r>
            <a:br>
              <a:rPr lang="en-US" dirty="0"/>
            </a:br>
            <a:r>
              <a:rPr lang="en-US" b="1" dirty="0"/>
              <a:t>***If you are taking a picture of your work, please only take portrait pictures (straight up and down).</a:t>
            </a:r>
            <a:endParaRPr lang="en-US" dirty="0"/>
          </a:p>
          <a:p>
            <a:endParaRPr lang="en-US" dirty="0"/>
          </a:p>
        </p:txBody>
      </p:sp>
      <p:pic>
        <p:nvPicPr>
          <p:cNvPr id="4" name="Audio 3">
            <a:hlinkClick r:id="" action="ppaction://media"/>
            <a:extLst>
              <a:ext uri="{FF2B5EF4-FFF2-40B4-BE49-F238E27FC236}">
                <a16:creationId xmlns:a16="http://schemas.microsoft.com/office/drawing/2014/main" id="{B349B39A-7DE6-724C-AEDC-2697479DC13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0527030"/>
      </p:ext>
    </p:extLst>
  </p:cSld>
  <p:clrMapOvr>
    <a:masterClrMapping/>
  </p:clrMapOvr>
  <mc:AlternateContent xmlns:mc="http://schemas.openxmlformats.org/markup-compatibility/2006">
    <mc:Choice xmlns:p14="http://schemas.microsoft.com/office/powerpoint/2010/main" Requires="p14">
      <p:transition spd="slow" p14:dur="2000" advTm="740"/>
    </mc:Choice>
    <mc:Fallback>
      <p:transition spd="slow" advTm="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8706A-F100-0A42-ADBA-31D525A24C86}"/>
              </a:ext>
            </a:extLst>
          </p:cNvPr>
          <p:cNvSpPr>
            <a:spLocks noGrp="1"/>
          </p:cNvSpPr>
          <p:nvPr>
            <p:ph type="ctrTitle"/>
          </p:nvPr>
        </p:nvSpPr>
        <p:spPr>
          <a:xfrm>
            <a:off x="1524000" y="2153265"/>
            <a:ext cx="9144000" cy="1356698"/>
          </a:xfrm>
          <a:solidFill>
            <a:schemeClr val="accent4">
              <a:lumMod val="40000"/>
              <a:lumOff val="60000"/>
              <a:alpha val="80000"/>
            </a:schemeClr>
          </a:solidFill>
        </p:spPr>
        <p:txBody>
          <a:bodyPr/>
          <a:lstStyle/>
          <a:p>
            <a:r>
              <a:rPr lang="en-GB" dirty="0"/>
              <a:t>Cholera in Haiti</a:t>
            </a:r>
          </a:p>
        </p:txBody>
      </p:sp>
      <p:sp>
        <p:nvSpPr>
          <p:cNvPr id="3" name="Subtitle 2">
            <a:extLst>
              <a:ext uri="{FF2B5EF4-FFF2-40B4-BE49-F238E27FC236}">
                <a16:creationId xmlns:a16="http://schemas.microsoft.com/office/drawing/2014/main" id="{2E82C325-D306-EE41-BC7B-3BB7EE7D9A98}"/>
              </a:ext>
            </a:extLst>
          </p:cNvPr>
          <p:cNvSpPr>
            <a:spLocks noGrp="1"/>
          </p:cNvSpPr>
          <p:nvPr>
            <p:ph type="subTitle" idx="1"/>
          </p:nvPr>
        </p:nvSpPr>
        <p:spPr/>
        <p:txBody>
          <a:bodyPr/>
          <a:lstStyle/>
          <a:p>
            <a:endParaRPr lang="en-GB"/>
          </a:p>
        </p:txBody>
      </p:sp>
      <p:grpSp>
        <p:nvGrpSpPr>
          <p:cNvPr id="4" name="Group 3">
            <a:extLst>
              <a:ext uri="{FF2B5EF4-FFF2-40B4-BE49-F238E27FC236}">
                <a16:creationId xmlns:a16="http://schemas.microsoft.com/office/drawing/2014/main" id="{E5C45F18-F7CB-3940-B779-13B60B151648}"/>
              </a:ext>
            </a:extLst>
          </p:cNvPr>
          <p:cNvGrpSpPr/>
          <p:nvPr/>
        </p:nvGrpSpPr>
        <p:grpSpPr>
          <a:xfrm>
            <a:off x="8008296" y="215900"/>
            <a:ext cx="3967804" cy="1712990"/>
            <a:chOff x="8008296" y="215900"/>
            <a:chExt cx="3967804" cy="1712990"/>
          </a:xfrm>
        </p:grpSpPr>
        <p:sp>
          <p:nvSpPr>
            <p:cNvPr id="5" name="TextBox 4">
              <a:extLst>
                <a:ext uri="{FF2B5EF4-FFF2-40B4-BE49-F238E27FC236}">
                  <a16:creationId xmlns:a16="http://schemas.microsoft.com/office/drawing/2014/main" id="{78D790D6-2682-524C-A6B0-D7D0E247BF1B}"/>
                </a:ext>
              </a:extLst>
            </p:cNvPr>
            <p:cNvSpPr txBox="1"/>
            <p:nvPr/>
          </p:nvSpPr>
          <p:spPr>
            <a:xfrm>
              <a:off x="8008296" y="215900"/>
              <a:ext cx="3345504" cy="1200329"/>
            </a:xfrm>
            <a:prstGeom prst="rect">
              <a:avLst/>
            </a:prstGeom>
            <a:solidFill>
              <a:schemeClr val="accent5">
                <a:lumMod val="40000"/>
                <a:lumOff val="60000"/>
              </a:schemeClr>
            </a:solidFill>
          </p:spPr>
          <p:txBody>
            <a:bodyPr wrap="square" rtlCol="0">
              <a:spAutoFit/>
            </a:bodyPr>
            <a:lstStyle/>
            <a:p>
              <a:r>
                <a:rPr lang="en-GB" dirty="0"/>
                <a:t>These slides have voice overs to help. If you click play PowerPoint you will hear me. How exciting. </a:t>
              </a:r>
            </a:p>
            <a:p>
              <a:r>
                <a:rPr lang="en-GB" dirty="0"/>
                <a:t>I do ramble a lot though. </a:t>
              </a:r>
            </a:p>
          </p:txBody>
        </p:sp>
        <p:pic>
          <p:nvPicPr>
            <p:cNvPr id="6" name="Picture 5">
              <a:extLst>
                <a:ext uri="{FF2B5EF4-FFF2-40B4-BE49-F238E27FC236}">
                  <a16:creationId xmlns:a16="http://schemas.microsoft.com/office/drawing/2014/main" id="{0B73A487-00FE-354A-99C7-A5135E8CEF92}"/>
                </a:ext>
              </a:extLst>
            </p:cNvPr>
            <p:cNvPicPr>
              <a:picLocks noChangeAspect="1"/>
            </p:cNvPicPr>
            <p:nvPr/>
          </p:nvPicPr>
          <p:blipFill>
            <a:blip r:embed="rId5"/>
            <a:stretch>
              <a:fillRect/>
            </a:stretch>
          </p:blipFill>
          <p:spPr>
            <a:xfrm>
              <a:off x="10349960" y="302750"/>
              <a:ext cx="1626140" cy="1626140"/>
            </a:xfrm>
            <a:prstGeom prst="rect">
              <a:avLst/>
            </a:prstGeom>
          </p:spPr>
        </p:pic>
      </p:grpSp>
      <p:pic>
        <p:nvPicPr>
          <p:cNvPr id="7" name="Audio 6">
            <a:hlinkClick r:id="" action="ppaction://media"/>
            <a:extLst>
              <a:ext uri="{FF2B5EF4-FFF2-40B4-BE49-F238E27FC236}">
                <a16:creationId xmlns:a16="http://schemas.microsoft.com/office/drawing/2014/main" id="{4839F41A-3677-EE4D-BF65-B998564521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959661068"/>
      </p:ext>
    </p:extLst>
  </p:cSld>
  <p:clrMapOvr>
    <a:masterClrMapping/>
  </p:clrMapOvr>
  <mc:AlternateContent xmlns:mc="http://schemas.openxmlformats.org/markup-compatibility/2006">
    <mc:Choice xmlns:p14="http://schemas.microsoft.com/office/powerpoint/2010/main" Requires="p14">
      <p:transition spd="slow" p14:dur="2000" advTm="51795"/>
    </mc:Choice>
    <mc:Fallback>
      <p:transition spd="slow" advTm="51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B7758-95DE-4349-8346-8335832A11E7}"/>
              </a:ext>
            </a:extLst>
          </p:cNvPr>
          <p:cNvSpPr>
            <a:spLocks noGrp="1"/>
          </p:cNvSpPr>
          <p:nvPr>
            <p:ph type="title"/>
          </p:nvPr>
        </p:nvSpPr>
        <p:spPr>
          <a:xfrm>
            <a:off x="838200" y="365125"/>
            <a:ext cx="8674290" cy="1325563"/>
          </a:xfrm>
        </p:spPr>
        <p:txBody>
          <a:bodyPr/>
          <a:lstStyle/>
          <a:p>
            <a:r>
              <a:rPr lang="en-GB" dirty="0"/>
              <a:t>Learning Intentions &amp; Success Criteria</a:t>
            </a:r>
          </a:p>
        </p:txBody>
      </p:sp>
      <p:sp>
        <p:nvSpPr>
          <p:cNvPr id="3" name="Content Placeholder 2">
            <a:extLst>
              <a:ext uri="{FF2B5EF4-FFF2-40B4-BE49-F238E27FC236}">
                <a16:creationId xmlns:a16="http://schemas.microsoft.com/office/drawing/2014/main" id="{0F12D437-EB7D-AD48-90E6-CD7C27387E2A}"/>
              </a:ext>
            </a:extLst>
          </p:cNvPr>
          <p:cNvSpPr>
            <a:spLocks noGrp="1"/>
          </p:cNvSpPr>
          <p:nvPr>
            <p:ph idx="1"/>
          </p:nvPr>
        </p:nvSpPr>
        <p:spPr>
          <a:xfrm>
            <a:off x="838200" y="2429301"/>
            <a:ext cx="10515600" cy="3747662"/>
          </a:xfrm>
        </p:spPr>
        <p:txBody>
          <a:bodyPr/>
          <a:lstStyle/>
          <a:p>
            <a:r>
              <a:rPr lang="en-GB" dirty="0"/>
              <a:t>Learning Intentions: This week you will be learning about the cholera outbreak which hit Haiti after the earthquake. </a:t>
            </a:r>
          </a:p>
          <a:p>
            <a:endParaRPr lang="en-GB" dirty="0"/>
          </a:p>
          <a:p>
            <a:r>
              <a:rPr lang="en-GB" dirty="0"/>
              <a:t>Success Criteria: This week you will be successful if you can use the information in the slides to answer questions about the cholera outbreak. </a:t>
            </a:r>
          </a:p>
        </p:txBody>
      </p:sp>
      <p:pic>
        <p:nvPicPr>
          <p:cNvPr id="4" name="Audio 3">
            <a:hlinkClick r:id="" action="ppaction://media"/>
            <a:extLst>
              <a:ext uri="{FF2B5EF4-FFF2-40B4-BE49-F238E27FC236}">
                <a16:creationId xmlns:a16="http://schemas.microsoft.com/office/drawing/2014/main" id="{5A30C8D0-1C5A-0B48-90DC-8BEECFC14A7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25555885"/>
      </p:ext>
    </p:extLst>
  </p:cSld>
  <p:clrMapOvr>
    <a:masterClrMapping/>
  </p:clrMapOvr>
  <mc:AlternateContent xmlns:mc="http://schemas.openxmlformats.org/markup-compatibility/2006">
    <mc:Choice xmlns:p14="http://schemas.microsoft.com/office/powerpoint/2010/main" Requires="p14">
      <p:transition spd="slow" p14:dur="2000" advTm="22740"/>
    </mc:Choice>
    <mc:Fallback>
      <p:transition spd="slow" advTm="22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2749-360B-4F40-8257-B581FEDAC8F2}"/>
              </a:ext>
            </a:extLst>
          </p:cNvPr>
          <p:cNvSpPr>
            <a:spLocks noGrp="1"/>
          </p:cNvSpPr>
          <p:nvPr>
            <p:ph type="title"/>
          </p:nvPr>
        </p:nvSpPr>
        <p:spPr>
          <a:xfrm>
            <a:off x="838200" y="365125"/>
            <a:ext cx="3815687" cy="1325563"/>
          </a:xfrm>
        </p:spPr>
        <p:txBody>
          <a:bodyPr/>
          <a:lstStyle/>
          <a:p>
            <a:r>
              <a:rPr lang="en-GB" dirty="0"/>
              <a:t>Cholera in Haiti</a:t>
            </a:r>
          </a:p>
        </p:txBody>
      </p:sp>
      <p:sp>
        <p:nvSpPr>
          <p:cNvPr id="3" name="Content Placeholder 2">
            <a:extLst>
              <a:ext uri="{FF2B5EF4-FFF2-40B4-BE49-F238E27FC236}">
                <a16:creationId xmlns:a16="http://schemas.microsoft.com/office/drawing/2014/main" id="{53BFB3A3-D159-C348-9FD7-B0EDCA1F8463}"/>
              </a:ext>
            </a:extLst>
          </p:cNvPr>
          <p:cNvSpPr>
            <a:spLocks noGrp="1"/>
          </p:cNvSpPr>
          <p:nvPr>
            <p:ph idx="1"/>
          </p:nvPr>
        </p:nvSpPr>
        <p:spPr>
          <a:xfrm>
            <a:off x="838200" y="1825625"/>
            <a:ext cx="5257800" cy="4351338"/>
          </a:xfrm>
        </p:spPr>
        <p:txBody>
          <a:bodyPr/>
          <a:lstStyle/>
          <a:p>
            <a:r>
              <a:rPr lang="en-GB" dirty="0"/>
              <a:t>In 2010 the people of Haiti who survived the earthquake now had another problem they needed to face. </a:t>
            </a:r>
          </a:p>
          <a:p>
            <a:endParaRPr lang="en-GB" dirty="0"/>
          </a:p>
          <a:p>
            <a:r>
              <a:rPr lang="en-GB" dirty="0"/>
              <a:t>Due to the poor drinking water left on the island after the earthquake, cholera started to spread throughout the island. </a:t>
            </a:r>
          </a:p>
        </p:txBody>
      </p:sp>
      <p:pic>
        <p:nvPicPr>
          <p:cNvPr id="4" name="Picture 3">
            <a:extLst>
              <a:ext uri="{FF2B5EF4-FFF2-40B4-BE49-F238E27FC236}">
                <a16:creationId xmlns:a16="http://schemas.microsoft.com/office/drawing/2014/main" id="{6BA84180-A36E-A242-BD74-52696CF663FF}"/>
              </a:ext>
            </a:extLst>
          </p:cNvPr>
          <p:cNvPicPr>
            <a:picLocks noChangeAspect="1"/>
          </p:cNvPicPr>
          <p:nvPr/>
        </p:nvPicPr>
        <p:blipFill>
          <a:blip r:embed="rId4"/>
          <a:stretch>
            <a:fillRect/>
          </a:stretch>
        </p:blipFill>
        <p:spPr>
          <a:xfrm>
            <a:off x="6096000" y="2151359"/>
            <a:ext cx="5906672" cy="4244928"/>
          </a:xfrm>
          <a:prstGeom prst="rect">
            <a:avLst/>
          </a:prstGeom>
        </p:spPr>
      </p:pic>
      <p:pic>
        <p:nvPicPr>
          <p:cNvPr id="5" name="Audio 4">
            <a:hlinkClick r:id="" action="ppaction://media"/>
            <a:extLst>
              <a:ext uri="{FF2B5EF4-FFF2-40B4-BE49-F238E27FC236}">
                <a16:creationId xmlns:a16="http://schemas.microsoft.com/office/drawing/2014/main" id="{922593B9-16F4-F244-8D91-32A7916206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2466017"/>
      </p:ext>
    </p:extLst>
  </p:cSld>
  <p:clrMapOvr>
    <a:masterClrMapping/>
  </p:clrMapOvr>
  <mc:AlternateContent xmlns:mc="http://schemas.openxmlformats.org/markup-compatibility/2006">
    <mc:Choice xmlns:p14="http://schemas.microsoft.com/office/powerpoint/2010/main" Requires="p14">
      <p:transition spd="slow" p14:dur="2000" advTm="47232"/>
    </mc:Choice>
    <mc:Fallback>
      <p:transition spd="slow" advTm="47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7DE2-019E-0845-A40D-4FB9D1C3C253}"/>
              </a:ext>
            </a:extLst>
          </p:cNvPr>
          <p:cNvSpPr>
            <a:spLocks noGrp="1"/>
          </p:cNvSpPr>
          <p:nvPr>
            <p:ph type="title"/>
          </p:nvPr>
        </p:nvSpPr>
        <p:spPr>
          <a:xfrm>
            <a:off x="838200" y="365125"/>
            <a:ext cx="4279710" cy="1325563"/>
          </a:xfrm>
        </p:spPr>
        <p:txBody>
          <a:bodyPr/>
          <a:lstStyle/>
          <a:p>
            <a:r>
              <a:rPr lang="en-GB" dirty="0"/>
              <a:t>What is cholera? </a:t>
            </a:r>
          </a:p>
        </p:txBody>
      </p:sp>
      <p:sp>
        <p:nvSpPr>
          <p:cNvPr id="3" name="Content Placeholder 2">
            <a:extLst>
              <a:ext uri="{FF2B5EF4-FFF2-40B4-BE49-F238E27FC236}">
                <a16:creationId xmlns:a16="http://schemas.microsoft.com/office/drawing/2014/main" id="{1F98D861-73C1-D242-92B9-86B182A7332E}"/>
              </a:ext>
            </a:extLst>
          </p:cNvPr>
          <p:cNvSpPr>
            <a:spLocks noGrp="1"/>
          </p:cNvSpPr>
          <p:nvPr>
            <p:ph idx="1"/>
          </p:nvPr>
        </p:nvSpPr>
        <p:spPr>
          <a:xfrm>
            <a:off x="838199" y="2141537"/>
            <a:ext cx="5053593" cy="4095490"/>
          </a:xfrm>
        </p:spPr>
        <p:txBody>
          <a:bodyPr>
            <a:normAutofit/>
          </a:bodyPr>
          <a:lstStyle/>
          <a:p>
            <a:r>
              <a:rPr lang="en-GB" dirty="0"/>
              <a:t>Cholera is an infection in the small intestine. It is caused by the bacterium Vibrio cholerae.</a:t>
            </a:r>
          </a:p>
          <a:p>
            <a:r>
              <a:rPr lang="en-GB" dirty="0"/>
              <a:t>In recent years, cholera has afflicted at least 770,000</a:t>
            </a:r>
            <a:r>
              <a:rPr lang="en-GB" dirty="0">
                <a:hlinkClick r:id="rId4">
                  <a:extLst>
                    <a:ext uri="{A12FA001-AC4F-418D-AE19-62706E023703}">
                      <ahyp:hlinkClr xmlns:ahyp="http://schemas.microsoft.com/office/drawing/2018/hyperlinkcolor" val="tx"/>
                    </a:ext>
                  </a:extLst>
                </a:hlinkClick>
              </a:rPr>
              <a:t> </a:t>
            </a:r>
            <a:r>
              <a:rPr lang="en-GB" dirty="0"/>
              <a:t>Haitians and claimed over 9,200 lives. The Haitian epidemic alone resulted in an 85 percent increase in the number of cholera cases worldwide. </a:t>
            </a:r>
          </a:p>
        </p:txBody>
      </p:sp>
      <p:pic>
        <p:nvPicPr>
          <p:cNvPr id="4" name="Picture 3">
            <a:extLst>
              <a:ext uri="{FF2B5EF4-FFF2-40B4-BE49-F238E27FC236}">
                <a16:creationId xmlns:a16="http://schemas.microsoft.com/office/drawing/2014/main" id="{2B4B11E7-4F44-E841-87D6-0AF78EA849BB}"/>
              </a:ext>
            </a:extLst>
          </p:cNvPr>
          <p:cNvPicPr>
            <a:picLocks noChangeAspect="1"/>
          </p:cNvPicPr>
          <p:nvPr/>
        </p:nvPicPr>
        <p:blipFill>
          <a:blip r:embed="rId5"/>
          <a:stretch>
            <a:fillRect/>
          </a:stretch>
        </p:blipFill>
        <p:spPr>
          <a:xfrm>
            <a:off x="6300208" y="1690688"/>
            <a:ext cx="5493314" cy="3668417"/>
          </a:xfrm>
          <a:prstGeom prst="rect">
            <a:avLst/>
          </a:prstGeom>
        </p:spPr>
      </p:pic>
      <p:pic>
        <p:nvPicPr>
          <p:cNvPr id="5" name="Audio 4">
            <a:hlinkClick r:id="" action="ppaction://media"/>
            <a:extLst>
              <a:ext uri="{FF2B5EF4-FFF2-40B4-BE49-F238E27FC236}">
                <a16:creationId xmlns:a16="http://schemas.microsoft.com/office/drawing/2014/main" id="{11553261-7081-3940-B735-77248C0993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783838215"/>
      </p:ext>
    </p:extLst>
  </p:cSld>
  <p:clrMapOvr>
    <a:masterClrMapping/>
  </p:clrMapOvr>
  <mc:AlternateContent xmlns:mc="http://schemas.openxmlformats.org/markup-compatibility/2006">
    <mc:Choice xmlns:p14="http://schemas.microsoft.com/office/powerpoint/2010/main" Requires="p14">
      <p:transition spd="slow" p14:dur="2000" advTm="46261"/>
    </mc:Choice>
    <mc:Fallback>
      <p:transition spd="slow" advTm="462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CE0F5-F7D0-0C41-879E-C361B42EB38A}"/>
              </a:ext>
            </a:extLst>
          </p:cNvPr>
          <p:cNvSpPr>
            <a:spLocks noGrp="1"/>
          </p:cNvSpPr>
          <p:nvPr>
            <p:ph type="title"/>
          </p:nvPr>
        </p:nvSpPr>
        <p:spPr>
          <a:xfrm>
            <a:off x="838200" y="365125"/>
            <a:ext cx="8005549" cy="1325563"/>
          </a:xfrm>
        </p:spPr>
        <p:txBody>
          <a:bodyPr/>
          <a:lstStyle/>
          <a:p>
            <a:r>
              <a:rPr lang="en-GB" dirty="0"/>
              <a:t>What are the symptoms of cholera?  </a:t>
            </a:r>
          </a:p>
        </p:txBody>
      </p:sp>
      <p:sp>
        <p:nvSpPr>
          <p:cNvPr id="3" name="Content Placeholder 2">
            <a:extLst>
              <a:ext uri="{FF2B5EF4-FFF2-40B4-BE49-F238E27FC236}">
                <a16:creationId xmlns:a16="http://schemas.microsoft.com/office/drawing/2014/main" id="{1BEDD51D-59F4-C847-B492-0ECE08480EAE}"/>
              </a:ext>
            </a:extLst>
          </p:cNvPr>
          <p:cNvSpPr>
            <a:spLocks noGrp="1"/>
          </p:cNvSpPr>
          <p:nvPr>
            <p:ph idx="1"/>
          </p:nvPr>
        </p:nvSpPr>
        <p:spPr/>
        <p:txBody>
          <a:bodyPr/>
          <a:lstStyle/>
          <a:p>
            <a:r>
              <a:rPr lang="en-GB" b="1" dirty="0"/>
              <a:t>Task 1: </a:t>
            </a:r>
            <a:r>
              <a:rPr lang="en-GB" dirty="0"/>
              <a:t>Draw a stick man and label the symptoms of cholera on the body. </a:t>
            </a:r>
          </a:p>
          <a:p>
            <a:endParaRPr lang="en-GB" b="1" dirty="0"/>
          </a:p>
          <a:p>
            <a:r>
              <a:rPr lang="en-GB" dirty="0"/>
              <a:t>The first symptoms are stomach pains, which quickly turn into diarrhoea that becomes rapidly worse, eventually producing what is known as ‘rice water’ – pale, watery faeces, which pours out of the body.</a:t>
            </a:r>
          </a:p>
          <a:p>
            <a:r>
              <a:rPr lang="en-GB" dirty="0"/>
              <a:t>Patients can lose up to 10 litres of fluid in a single day and, if left untreated, the dehydration caused by the diarrhoea can kill a person within 24 hours</a:t>
            </a:r>
          </a:p>
          <a:p>
            <a:endParaRPr lang="en-GB" b="1" dirty="0"/>
          </a:p>
        </p:txBody>
      </p:sp>
      <p:pic>
        <p:nvPicPr>
          <p:cNvPr id="4" name="Audio 3">
            <a:hlinkClick r:id="" action="ppaction://media"/>
            <a:extLst>
              <a:ext uri="{FF2B5EF4-FFF2-40B4-BE49-F238E27FC236}">
                <a16:creationId xmlns:a16="http://schemas.microsoft.com/office/drawing/2014/main" id="{8BECD606-EB4E-3D4D-9728-E3C35D6D32A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836431814"/>
      </p:ext>
    </p:extLst>
  </p:cSld>
  <p:clrMapOvr>
    <a:masterClrMapping/>
  </p:clrMapOvr>
  <mc:AlternateContent xmlns:mc="http://schemas.openxmlformats.org/markup-compatibility/2006">
    <mc:Choice xmlns:p14="http://schemas.microsoft.com/office/powerpoint/2010/main" Requires="p14">
      <p:transition spd="slow" p14:dur="2000" advTm="69577"/>
    </mc:Choice>
    <mc:Fallback>
      <p:transition spd="slow" advTm="69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AD3D-C6D4-A843-B1C7-2DF899F5AF81}"/>
              </a:ext>
            </a:extLst>
          </p:cNvPr>
          <p:cNvSpPr>
            <a:spLocks noGrp="1"/>
          </p:cNvSpPr>
          <p:nvPr>
            <p:ph type="title"/>
          </p:nvPr>
        </p:nvSpPr>
        <p:spPr>
          <a:xfrm>
            <a:off x="838200" y="365125"/>
            <a:ext cx="1959591" cy="1325563"/>
          </a:xfrm>
        </p:spPr>
        <p:txBody>
          <a:bodyPr/>
          <a:lstStyle/>
          <a:p>
            <a:r>
              <a:rPr lang="en-GB" dirty="0"/>
              <a:t>Task 2</a:t>
            </a:r>
          </a:p>
        </p:txBody>
      </p:sp>
      <p:sp>
        <p:nvSpPr>
          <p:cNvPr id="3" name="Content Placeholder 2">
            <a:extLst>
              <a:ext uri="{FF2B5EF4-FFF2-40B4-BE49-F238E27FC236}">
                <a16:creationId xmlns:a16="http://schemas.microsoft.com/office/drawing/2014/main" id="{E8252118-2817-7C42-9F3B-E754DF6627F3}"/>
              </a:ext>
            </a:extLst>
          </p:cNvPr>
          <p:cNvSpPr>
            <a:spLocks noGrp="1"/>
          </p:cNvSpPr>
          <p:nvPr>
            <p:ph idx="1"/>
          </p:nvPr>
        </p:nvSpPr>
        <p:spPr/>
        <p:txBody>
          <a:bodyPr>
            <a:normAutofit lnSpcReduction="10000"/>
          </a:bodyPr>
          <a:lstStyle/>
          <a:p>
            <a:r>
              <a:rPr lang="en-GB" dirty="0"/>
              <a:t>Use the information on the following slides to answer the questions below. </a:t>
            </a:r>
          </a:p>
          <a:p>
            <a:endParaRPr lang="en-GB" dirty="0"/>
          </a:p>
          <a:p>
            <a:r>
              <a:rPr lang="en-GB" dirty="0"/>
              <a:t>1. How is cholera spread?</a:t>
            </a:r>
          </a:p>
          <a:p>
            <a:r>
              <a:rPr lang="en-GB" dirty="0"/>
              <a:t>2. How many people have died from cholera since the 2010 earthquake?</a:t>
            </a:r>
          </a:p>
          <a:p>
            <a:r>
              <a:rPr lang="en-GB" dirty="0"/>
              <a:t>3. Why have so many Haitian people had cholera since 2010?</a:t>
            </a:r>
          </a:p>
          <a:p>
            <a:r>
              <a:rPr lang="en-GB" dirty="0"/>
              <a:t>4. What is the treatment for cholera?</a:t>
            </a:r>
          </a:p>
          <a:p>
            <a:r>
              <a:rPr lang="en-GB" dirty="0"/>
              <a:t>5. What aid has The Red Cross given to Haiti to help stop the spread of cholera?</a:t>
            </a:r>
          </a:p>
          <a:p>
            <a:endParaRPr lang="en-GB" dirty="0"/>
          </a:p>
        </p:txBody>
      </p:sp>
      <p:pic>
        <p:nvPicPr>
          <p:cNvPr id="4" name="Audio 3">
            <a:hlinkClick r:id="" action="ppaction://media"/>
            <a:extLst>
              <a:ext uri="{FF2B5EF4-FFF2-40B4-BE49-F238E27FC236}">
                <a16:creationId xmlns:a16="http://schemas.microsoft.com/office/drawing/2014/main" id="{2A4D158E-EB79-154F-908E-0439A5C8C7D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534545468"/>
      </p:ext>
    </p:extLst>
  </p:cSld>
  <p:clrMapOvr>
    <a:masterClrMapping/>
  </p:clrMapOvr>
  <mc:AlternateContent xmlns:mc="http://schemas.openxmlformats.org/markup-compatibility/2006">
    <mc:Choice xmlns:p14="http://schemas.microsoft.com/office/powerpoint/2010/main" Requires="p14">
      <p:transition spd="slow" p14:dur="2000" advTm="45624"/>
    </mc:Choice>
    <mc:Fallback>
      <p:transition spd="slow" advTm="45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538F-3A5D-9448-A19C-C71041452EEB}"/>
              </a:ext>
            </a:extLst>
          </p:cNvPr>
          <p:cNvSpPr>
            <a:spLocks noGrp="1"/>
          </p:cNvSpPr>
          <p:nvPr>
            <p:ph type="title"/>
          </p:nvPr>
        </p:nvSpPr>
        <p:spPr/>
        <p:txBody>
          <a:bodyPr/>
          <a:lstStyle/>
          <a:p>
            <a:r>
              <a:rPr lang="en-GB" dirty="0"/>
              <a:t>How is cholera Spread? </a:t>
            </a:r>
          </a:p>
        </p:txBody>
      </p:sp>
      <p:sp>
        <p:nvSpPr>
          <p:cNvPr id="3" name="Content Placeholder 2">
            <a:extLst>
              <a:ext uri="{FF2B5EF4-FFF2-40B4-BE49-F238E27FC236}">
                <a16:creationId xmlns:a16="http://schemas.microsoft.com/office/drawing/2014/main" id="{5FDB0549-2EB2-A245-B92F-D4F2F91A4C16}"/>
              </a:ext>
            </a:extLst>
          </p:cNvPr>
          <p:cNvSpPr>
            <a:spLocks noGrp="1"/>
          </p:cNvSpPr>
          <p:nvPr>
            <p:ph idx="1"/>
          </p:nvPr>
        </p:nvSpPr>
        <p:spPr>
          <a:xfrm>
            <a:off x="838200" y="1982574"/>
            <a:ext cx="10515600" cy="4875426"/>
          </a:xfrm>
        </p:spPr>
        <p:txBody>
          <a:bodyPr>
            <a:normAutofit fontScale="92500" lnSpcReduction="10000"/>
          </a:bodyPr>
          <a:lstStyle/>
          <a:p>
            <a:r>
              <a:rPr lang="en-GB" dirty="0"/>
              <a:t>The bacteria which causes Cholera is passed on through drinking dirty water. The water is contaminated with faeces from of a cholera sufferer which will have the Vibrio cholerae bacterium in it. People also get cholera if the Vibrio cholerae bacteria find their way into food or if people don’t thoroughly wash their hands after going to the toilet.</a:t>
            </a:r>
          </a:p>
          <a:p>
            <a:r>
              <a:rPr lang="en-GB" dirty="0"/>
              <a:t>After the Haiti earthquake, sewage and water pipes were broken and so the water became contaminated. Today, thousands of people are still living in refugee camps because their homes have not been rebuilt. There is still no hygienic water supply and sewage pipes in these camps which means cholera is spread very easily.</a:t>
            </a:r>
          </a:p>
          <a:p>
            <a:r>
              <a:rPr lang="en-GB" dirty="0"/>
              <a:t>Since the 2010 earthquake, more than 7’900 Haitian people have died of cholera and it is estimated that approximately 6% of the population of Haiti has had cholera between 2010 and the present day.</a:t>
            </a:r>
          </a:p>
          <a:p>
            <a:endParaRPr lang="en-GB" dirty="0"/>
          </a:p>
        </p:txBody>
      </p:sp>
      <p:pic>
        <p:nvPicPr>
          <p:cNvPr id="4" name="Audio 3">
            <a:hlinkClick r:id="" action="ppaction://media"/>
            <a:extLst>
              <a:ext uri="{FF2B5EF4-FFF2-40B4-BE49-F238E27FC236}">
                <a16:creationId xmlns:a16="http://schemas.microsoft.com/office/drawing/2014/main" id="{7B6A05D5-77A0-4F4E-A0F4-6F37A262E1A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347862956"/>
      </p:ext>
    </p:extLst>
  </p:cSld>
  <p:clrMapOvr>
    <a:masterClrMapping/>
  </p:clrMapOvr>
  <mc:AlternateContent xmlns:mc="http://schemas.openxmlformats.org/markup-compatibility/2006">
    <mc:Choice xmlns:p14="http://schemas.microsoft.com/office/powerpoint/2010/main" Requires="p14">
      <p:transition spd="slow" p14:dur="2000" advTm="99492"/>
    </mc:Choice>
    <mc:Fallback>
      <p:transition spd="slow" advTm="99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D6FA1-EC2E-DA45-B7D5-372C0113017F}"/>
              </a:ext>
            </a:extLst>
          </p:cNvPr>
          <p:cNvSpPr>
            <a:spLocks noGrp="1"/>
          </p:cNvSpPr>
          <p:nvPr>
            <p:ph type="title"/>
          </p:nvPr>
        </p:nvSpPr>
        <p:spPr>
          <a:xfrm>
            <a:off x="838200" y="365125"/>
            <a:ext cx="8196618" cy="1325563"/>
          </a:xfrm>
        </p:spPr>
        <p:txBody>
          <a:bodyPr/>
          <a:lstStyle/>
          <a:p>
            <a:r>
              <a:rPr lang="en-GB" dirty="0"/>
              <a:t>What is the treatment for Cholera?</a:t>
            </a:r>
          </a:p>
        </p:txBody>
      </p:sp>
      <p:sp>
        <p:nvSpPr>
          <p:cNvPr id="3" name="Content Placeholder 2">
            <a:extLst>
              <a:ext uri="{FF2B5EF4-FFF2-40B4-BE49-F238E27FC236}">
                <a16:creationId xmlns:a16="http://schemas.microsoft.com/office/drawing/2014/main" id="{5EC2000A-43D4-9D4A-8B24-27D6D42F5303}"/>
              </a:ext>
            </a:extLst>
          </p:cNvPr>
          <p:cNvSpPr>
            <a:spLocks noGrp="1"/>
          </p:cNvSpPr>
          <p:nvPr>
            <p:ph idx="1"/>
          </p:nvPr>
        </p:nvSpPr>
        <p:spPr>
          <a:xfrm>
            <a:off x="838200" y="1989398"/>
            <a:ext cx="5467066" cy="4351338"/>
          </a:xfrm>
        </p:spPr>
        <p:txBody>
          <a:bodyPr>
            <a:normAutofit lnSpcReduction="10000"/>
          </a:bodyPr>
          <a:lstStyle/>
          <a:p>
            <a:r>
              <a:rPr lang="en-GB" dirty="0"/>
              <a:t>The treatment for cholera is very simple!</a:t>
            </a:r>
          </a:p>
          <a:p>
            <a:r>
              <a:rPr lang="en-GB" dirty="0"/>
              <a:t>The diarrhoea causes people to become so dehydrated they die. To stop that from happening, people with cholera just need to drink plenty of clean water.</a:t>
            </a:r>
          </a:p>
          <a:p>
            <a:r>
              <a:rPr lang="en-GB" dirty="0"/>
              <a:t>In extreme cases, a sufferer may need to have IV fluids (fluid injected into the veins) and antibiotics to kill the bacteria.</a:t>
            </a:r>
          </a:p>
          <a:p>
            <a:pPr marL="0" indent="0">
              <a:buNone/>
            </a:pPr>
            <a:endParaRPr lang="en-GB" dirty="0"/>
          </a:p>
        </p:txBody>
      </p:sp>
      <p:pic>
        <p:nvPicPr>
          <p:cNvPr id="5" name="Picture 4" descr="A picture containing indoor, person, woman, table&#10;&#10;Description automatically generated">
            <a:extLst>
              <a:ext uri="{FF2B5EF4-FFF2-40B4-BE49-F238E27FC236}">
                <a16:creationId xmlns:a16="http://schemas.microsoft.com/office/drawing/2014/main" id="{56327B8D-B8D0-454D-B58E-47583A775940}"/>
              </a:ext>
            </a:extLst>
          </p:cNvPr>
          <p:cNvPicPr>
            <a:picLocks noChangeAspect="1"/>
          </p:cNvPicPr>
          <p:nvPr/>
        </p:nvPicPr>
        <p:blipFill>
          <a:blip r:embed="rId4"/>
          <a:stretch>
            <a:fillRect/>
          </a:stretch>
        </p:blipFill>
        <p:spPr>
          <a:xfrm>
            <a:off x="6638324" y="2292823"/>
            <a:ext cx="4792987" cy="3204949"/>
          </a:xfrm>
          <a:prstGeom prst="rect">
            <a:avLst/>
          </a:prstGeom>
        </p:spPr>
      </p:pic>
      <p:pic>
        <p:nvPicPr>
          <p:cNvPr id="4" name="Audio 3">
            <a:hlinkClick r:id="" action="ppaction://media"/>
            <a:extLst>
              <a:ext uri="{FF2B5EF4-FFF2-40B4-BE49-F238E27FC236}">
                <a16:creationId xmlns:a16="http://schemas.microsoft.com/office/drawing/2014/main" id="{8E2FDBF5-4D52-2944-B866-2D425AA9EF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150685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FA141-DFB4-FF45-8F38-9E0E9B806CFD}"/>
              </a:ext>
            </a:extLst>
          </p:cNvPr>
          <p:cNvSpPr>
            <a:spLocks noGrp="1"/>
          </p:cNvSpPr>
          <p:nvPr>
            <p:ph type="title"/>
          </p:nvPr>
        </p:nvSpPr>
        <p:spPr>
          <a:xfrm>
            <a:off x="838200" y="365125"/>
            <a:ext cx="6149454" cy="1325563"/>
          </a:xfrm>
        </p:spPr>
        <p:txBody>
          <a:bodyPr/>
          <a:lstStyle/>
          <a:p>
            <a:r>
              <a:rPr lang="en-GB" dirty="0"/>
              <a:t>What aid has been given?</a:t>
            </a:r>
          </a:p>
        </p:txBody>
      </p:sp>
      <p:sp>
        <p:nvSpPr>
          <p:cNvPr id="3" name="Content Placeholder 2">
            <a:extLst>
              <a:ext uri="{FF2B5EF4-FFF2-40B4-BE49-F238E27FC236}">
                <a16:creationId xmlns:a16="http://schemas.microsoft.com/office/drawing/2014/main" id="{03C92A7E-8ECE-D249-8463-8222BF9ED8C8}"/>
              </a:ext>
            </a:extLst>
          </p:cNvPr>
          <p:cNvSpPr>
            <a:spLocks noGrp="1"/>
          </p:cNvSpPr>
          <p:nvPr>
            <p:ph idx="1"/>
          </p:nvPr>
        </p:nvSpPr>
        <p:spPr>
          <a:xfrm>
            <a:off x="517477" y="1934807"/>
            <a:ext cx="6790899" cy="4351338"/>
          </a:xfrm>
        </p:spPr>
        <p:txBody>
          <a:bodyPr>
            <a:normAutofit lnSpcReduction="10000"/>
          </a:bodyPr>
          <a:lstStyle/>
          <a:p>
            <a:r>
              <a:rPr lang="en-GB" dirty="0"/>
              <a:t>Since the 2010 earthquake in Haiti, agencies have been working continuously to reduce the threat of cholera. Every day, the Red Cross sends 2.4 million litres of clean water to more than 300,000 people living in camps in Port-au-Prince, and has built more than 2,500 latrines (a type of toilet).</a:t>
            </a:r>
          </a:p>
          <a:p>
            <a:r>
              <a:rPr lang="en-GB" dirty="0"/>
              <a:t>There are also education programmes which teach people living in camps about how cholera is spread and how they can stop it i.e. washing hands thoroughly, preparing food safely.</a:t>
            </a:r>
          </a:p>
          <a:p>
            <a:endParaRPr lang="en-GB" dirty="0"/>
          </a:p>
        </p:txBody>
      </p:sp>
      <p:pic>
        <p:nvPicPr>
          <p:cNvPr id="5" name="Picture 4" descr="A picture containing person, outdoor, man, holding&#10;&#10;Description automatically generated">
            <a:extLst>
              <a:ext uri="{FF2B5EF4-FFF2-40B4-BE49-F238E27FC236}">
                <a16:creationId xmlns:a16="http://schemas.microsoft.com/office/drawing/2014/main" id="{610D3B7C-DDBA-5F48-A806-F15DBA77D2EB}"/>
              </a:ext>
            </a:extLst>
          </p:cNvPr>
          <p:cNvPicPr>
            <a:picLocks noChangeAspect="1"/>
          </p:cNvPicPr>
          <p:nvPr/>
        </p:nvPicPr>
        <p:blipFill>
          <a:blip r:embed="rId4"/>
          <a:stretch>
            <a:fillRect/>
          </a:stretch>
        </p:blipFill>
        <p:spPr>
          <a:xfrm>
            <a:off x="7425947" y="2503766"/>
            <a:ext cx="4248576" cy="2799753"/>
          </a:xfrm>
          <a:prstGeom prst="rect">
            <a:avLst/>
          </a:prstGeom>
        </p:spPr>
      </p:pic>
      <p:pic>
        <p:nvPicPr>
          <p:cNvPr id="4" name="Audio 3">
            <a:hlinkClick r:id="" action="ppaction://media"/>
            <a:extLst>
              <a:ext uri="{FF2B5EF4-FFF2-40B4-BE49-F238E27FC236}">
                <a16:creationId xmlns:a16="http://schemas.microsoft.com/office/drawing/2014/main" id="{CE803EBF-0832-D642-9DD9-25B4754547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46373945"/>
      </p:ext>
    </p:extLst>
  </p:cSld>
  <p:clrMapOvr>
    <a:masterClrMapping/>
  </p:clrMapOvr>
  <mc:AlternateContent xmlns:mc="http://schemas.openxmlformats.org/markup-compatibility/2006">
    <mc:Choice xmlns:p14="http://schemas.microsoft.com/office/powerpoint/2010/main" Requires="p14">
      <p:transition spd="slow" p14:dur="2000" advTm="58277"/>
    </mc:Choice>
    <mc:Fallback>
      <p:transition spd="slow" advTm="582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E1AD2-7B25-3F42-BFA3-24E743E1F4B0}"/>
              </a:ext>
            </a:extLst>
          </p:cNvPr>
          <p:cNvSpPr>
            <a:spLocks noGrp="1"/>
          </p:cNvSpPr>
          <p:nvPr>
            <p:ph type="title"/>
          </p:nvPr>
        </p:nvSpPr>
        <p:spPr>
          <a:xfrm>
            <a:off x="838200" y="365125"/>
            <a:ext cx="8186159" cy="1325563"/>
          </a:xfrm>
        </p:spPr>
        <p:txBody>
          <a:bodyPr/>
          <a:lstStyle/>
          <a:p>
            <a:r>
              <a:rPr lang="en-GB" dirty="0"/>
              <a:t>Well done another week finished. </a:t>
            </a:r>
          </a:p>
        </p:txBody>
      </p:sp>
      <p:sp>
        <p:nvSpPr>
          <p:cNvPr id="3" name="Content Placeholder 2">
            <a:extLst>
              <a:ext uri="{FF2B5EF4-FFF2-40B4-BE49-F238E27FC236}">
                <a16:creationId xmlns:a16="http://schemas.microsoft.com/office/drawing/2014/main" id="{522A8FB2-A690-EA44-8500-D7248E5EF05F}"/>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4C52D76-0FAB-2D4F-9199-182BC5DE2907}"/>
              </a:ext>
            </a:extLst>
          </p:cNvPr>
          <p:cNvPicPr>
            <a:picLocks noChangeAspect="1"/>
          </p:cNvPicPr>
          <p:nvPr/>
        </p:nvPicPr>
        <p:blipFill>
          <a:blip r:embed="rId4"/>
          <a:stretch>
            <a:fillRect/>
          </a:stretch>
        </p:blipFill>
        <p:spPr>
          <a:xfrm>
            <a:off x="3904887" y="1810181"/>
            <a:ext cx="4382226" cy="4382226"/>
          </a:xfrm>
          <a:prstGeom prst="rect">
            <a:avLst/>
          </a:prstGeom>
        </p:spPr>
      </p:pic>
      <p:pic>
        <p:nvPicPr>
          <p:cNvPr id="5" name="Audio 4">
            <a:hlinkClick r:id="" action="ppaction://media"/>
            <a:extLst>
              <a:ext uri="{FF2B5EF4-FFF2-40B4-BE49-F238E27FC236}">
                <a16:creationId xmlns:a16="http://schemas.microsoft.com/office/drawing/2014/main" id="{E369FFE9-ADE9-6D4E-814C-ADFBBF41DE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365921492"/>
      </p:ext>
    </p:extLst>
  </p:cSld>
  <p:clrMapOvr>
    <a:masterClrMapping/>
  </p:clrMapOvr>
  <mc:AlternateContent xmlns:mc="http://schemas.openxmlformats.org/markup-compatibility/2006">
    <mc:Choice xmlns:p14="http://schemas.microsoft.com/office/powerpoint/2010/main" Requires="p14">
      <p:transition spd="slow" p14:dur="2000" advTm="27516"/>
    </mc:Choice>
    <mc:Fallback>
      <p:transition spd="slow" advTm="27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19E459311584C99378130B85A7BEE" ma:contentTypeVersion="5" ma:contentTypeDescription="Create a new document." ma:contentTypeScope="" ma:versionID="f88ee7b32f5ffab389bb10437c9df0a0">
  <xsd:schema xmlns:xsd="http://www.w3.org/2001/XMLSchema" xmlns:xs="http://www.w3.org/2001/XMLSchema" xmlns:p="http://schemas.microsoft.com/office/2006/metadata/properties" xmlns:ns2="fa33552a-d97a-443c-aa47-42943e3e057e" targetNamespace="http://schemas.microsoft.com/office/2006/metadata/properties" ma:root="true" ma:fieldsID="316f9ebf48f0e03850848fbc2b35282c" ns2:_="">
    <xsd:import namespace="fa33552a-d97a-443c-aa47-42943e3e057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33552a-d97a-443c-aa47-42943e3e057e"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ferenceId xmlns="fa33552a-d97a-443c-aa47-42943e3e057e" xsi:nil="true"/>
  </documentManagement>
</p:properties>
</file>

<file path=customXml/itemProps1.xml><?xml version="1.0" encoding="utf-8"?>
<ds:datastoreItem xmlns:ds="http://schemas.openxmlformats.org/officeDocument/2006/customXml" ds:itemID="{56F87B09-2DC3-43E4-A5CF-F17C2D560419}"/>
</file>

<file path=customXml/itemProps2.xml><?xml version="1.0" encoding="utf-8"?>
<ds:datastoreItem xmlns:ds="http://schemas.openxmlformats.org/officeDocument/2006/customXml" ds:itemID="{B11C621C-6F8B-43F7-A734-C577B9449C18}"/>
</file>

<file path=customXml/itemProps3.xml><?xml version="1.0" encoding="utf-8"?>
<ds:datastoreItem xmlns:ds="http://schemas.openxmlformats.org/officeDocument/2006/customXml" ds:itemID="{A63D4B9B-4CA4-418A-9BB0-299162F45F1B}"/>
</file>

<file path=docProps/app.xml><?xml version="1.0" encoding="utf-8"?>
<Properties xmlns="http://schemas.openxmlformats.org/officeDocument/2006/extended-properties" xmlns:vt="http://schemas.openxmlformats.org/officeDocument/2006/docPropsVTypes">
  <TotalTime>239</TotalTime>
  <Words>1027</Words>
  <Application>Microsoft Macintosh PowerPoint</Application>
  <PresentationFormat>Widescreen</PresentationFormat>
  <Paragraphs>61</Paragraphs>
  <Slides>13</Slides>
  <Notes>0</Notes>
  <HiddenSlides>0</HiddenSlides>
  <MMClips>13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Important</vt:lpstr>
      <vt:lpstr>Important</vt:lpstr>
      <vt:lpstr>Important</vt:lpstr>
      <vt:lpstr>Cholera in Haiti</vt:lpstr>
      <vt:lpstr>Learning Intentions &amp; Success Criteria</vt:lpstr>
      <vt:lpstr>Cholera in Haiti</vt:lpstr>
      <vt:lpstr>What is cholera? </vt:lpstr>
      <vt:lpstr>What are the symptoms of cholera?  </vt:lpstr>
      <vt:lpstr>Task 2</vt:lpstr>
      <vt:lpstr>How is cholera Spread? </vt:lpstr>
      <vt:lpstr>What is the treatment for Cholera?</vt:lpstr>
      <vt:lpstr>What aid has been given?</vt:lpstr>
      <vt:lpstr>Well done another week finished.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Cholera in Haiti</dc:title>
  <dc:creator>Ms Gardner</dc:creator>
  <cp:lastModifiedBy>Ms Gardner</cp:lastModifiedBy>
  <cp:revision>8</cp:revision>
  <dcterms:created xsi:type="dcterms:W3CDTF">2020-06-09T09:40:25Z</dcterms:created>
  <dcterms:modified xsi:type="dcterms:W3CDTF">2020-06-10T10:52:59Z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0x0101009B219E459311584C99378130B85A7BEE</vt:lpwstr>
  </property>
</Properties>
</file>