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0" r:id="rId5"/>
    <p:sldMasterId id="2147483672" r:id="rId6"/>
  </p:sldMasterIdLst>
  <p:sldIdLst>
    <p:sldId id="268" r:id="rId7"/>
    <p:sldId id="269" r:id="rId8"/>
    <p:sldId id="272" r:id="rId9"/>
    <p:sldId id="271" r:id="rId10"/>
    <p:sldId id="270" r:id="rId11"/>
    <p:sldId id="259" r:id="rId12"/>
    <p:sldId id="257" r:id="rId13"/>
    <p:sldId id="258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4" autoAdjust="0"/>
    <p:restoredTop sz="94660"/>
  </p:normalViewPr>
  <p:slideViewPr>
    <p:cSldViewPr snapToGrid="0">
      <p:cViewPr varScale="1">
        <p:scale>
          <a:sx n="68" d="100"/>
          <a:sy n="68" d="100"/>
        </p:scale>
        <p:origin x="42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2.xml"/><Relationship Id="rId15" Type="http://schemas.openxmlformats.org/officeDocument/2006/relationships/presProps" Target="presProps.xml"/><Relationship Id="rId10" Type="http://schemas.openxmlformats.org/officeDocument/2006/relationships/slide" Target="slides/slide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9C73E-6F3B-483E-B54F-7F8AFA23F1B8}" type="datetimeFigureOut">
              <a:rPr lang="en-GB" smtClean="0"/>
              <a:t>12/05/2020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A4BF3-1454-43A1-99E7-B8DFBAF9CB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23067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9C73E-6F3B-483E-B54F-7F8AFA23F1B8}" type="datetimeFigureOut">
              <a:rPr lang="en-GB" smtClean="0"/>
              <a:t>12/05/2020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A4BF3-1454-43A1-99E7-B8DFBAF9CB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98563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9C73E-6F3B-483E-B54F-7F8AFA23F1B8}" type="datetimeFigureOut">
              <a:rPr lang="en-GB" smtClean="0"/>
              <a:t>12/05/2020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A4BF3-1454-43A1-99E7-B8DFBAF9CB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46354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9C73E-6F3B-483E-B54F-7F8AFA23F1B8}" type="datetimeFigureOut">
              <a:rPr lang="en-GB" smtClean="0"/>
              <a:t>12/05/2020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A4BF3-1454-43A1-99E7-B8DFBAF9CB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91568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9C73E-6F3B-483E-B54F-7F8AFA23F1B8}" type="datetimeFigureOut">
              <a:rPr lang="en-GB" smtClean="0"/>
              <a:t>12/05/2020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A4BF3-1454-43A1-99E7-B8DFBAF9CB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25054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9C73E-6F3B-483E-B54F-7F8AFA23F1B8}" type="datetimeFigureOut">
              <a:rPr lang="en-GB" smtClean="0"/>
              <a:t>12/05/2020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A4BF3-1454-43A1-99E7-B8DFBAF9CB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35119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9C73E-6F3B-483E-B54F-7F8AFA23F1B8}" type="datetimeFigureOut">
              <a:rPr lang="en-GB" smtClean="0"/>
              <a:t>12/05/2020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A4BF3-1454-43A1-99E7-B8DFBAF9CB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7470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9C73E-6F3B-483E-B54F-7F8AFA23F1B8}" type="datetimeFigureOut">
              <a:rPr lang="en-GB" smtClean="0"/>
              <a:t>12/05/2020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A4BF3-1454-43A1-99E7-B8DFBAF9CB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70850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9C73E-6F3B-483E-B54F-7F8AFA23F1B8}" type="datetimeFigureOut">
              <a:rPr lang="en-GB" smtClean="0"/>
              <a:t>12/05/2020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A4BF3-1454-43A1-99E7-B8DFBAF9CB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00990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9C73E-6F3B-483E-B54F-7F8AFA23F1B8}" type="datetimeFigureOut">
              <a:rPr lang="en-GB" smtClean="0"/>
              <a:t>12/05/2020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A4BF3-1454-43A1-99E7-B8DFBAF9CB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72757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9C73E-6F3B-483E-B54F-7F8AFA23F1B8}" type="datetimeFigureOut">
              <a:rPr lang="en-GB" smtClean="0"/>
              <a:t>12/05/2020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A4BF3-1454-43A1-99E7-B8DFBAF9CB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92133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81CE6-31BA-4E78-9171-E5571BAB0DA6}" type="datetimeFigureOut">
              <a:rPr lang="en-GB" smtClean="0"/>
              <a:t>12/05/2020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AF29A-42C8-40BC-BC6A-680BC3A790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275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81CE6-31BA-4E78-9171-E5571BAB0DA6}" type="datetimeFigureOut">
              <a:rPr lang="en-GB" smtClean="0"/>
              <a:t>12/05/2020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AF29A-42C8-40BC-BC6A-680BC3A790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98644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81CE6-31BA-4E78-9171-E5571BAB0DA6}" type="datetimeFigureOut">
              <a:rPr lang="en-GB" smtClean="0"/>
              <a:t>12/05/2020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AF29A-42C8-40BC-BC6A-680BC3A790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46322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81CE6-31BA-4E78-9171-E5571BAB0DA6}" type="datetimeFigureOut">
              <a:rPr lang="en-GB" smtClean="0"/>
              <a:t>12/05/2020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AF29A-42C8-40BC-BC6A-680BC3A790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60060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81CE6-31BA-4E78-9171-E5571BAB0DA6}" type="datetimeFigureOut">
              <a:rPr lang="en-GB" smtClean="0"/>
              <a:t>12/05/2020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AF29A-42C8-40BC-BC6A-680BC3A790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762745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81CE6-31BA-4E78-9171-E5571BAB0DA6}" type="datetimeFigureOut">
              <a:rPr lang="en-GB" smtClean="0"/>
              <a:t>12/05/2020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AF29A-42C8-40BC-BC6A-680BC3A790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84794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81CE6-31BA-4E78-9171-E5571BAB0DA6}" type="datetimeFigureOut">
              <a:rPr lang="en-GB" smtClean="0"/>
              <a:t>12/05/2020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AF29A-42C8-40BC-BC6A-680BC3A790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527341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81CE6-31BA-4E78-9171-E5571BAB0DA6}" type="datetimeFigureOut">
              <a:rPr lang="en-GB" smtClean="0"/>
              <a:t>12/05/2020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AF29A-42C8-40BC-BC6A-680BC3A790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460698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81CE6-31BA-4E78-9171-E5571BAB0DA6}" type="datetimeFigureOut">
              <a:rPr lang="en-GB" smtClean="0"/>
              <a:t>12/05/2020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AF29A-42C8-40BC-BC6A-680BC3A790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11801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81CE6-31BA-4E78-9171-E5571BAB0DA6}" type="datetimeFigureOut">
              <a:rPr lang="en-GB" smtClean="0"/>
              <a:t>12/05/2020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AF29A-42C8-40BC-BC6A-680BC3A790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048472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81CE6-31BA-4E78-9171-E5571BAB0DA6}" type="datetimeFigureOut">
              <a:rPr lang="en-GB" smtClean="0"/>
              <a:t>12/05/2020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AF29A-42C8-40BC-BC6A-680BC3A790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153263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9440C-0460-4F41-887A-13C074DB5AC9}" type="datetimeFigureOut">
              <a:rPr lang="en-US" smtClean="0"/>
              <a:t>5/12/2020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F0619-A94D-0441-8599-5E6BC2F9D5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743046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9440C-0460-4F41-887A-13C074DB5AC9}" type="datetimeFigureOut">
              <a:rPr lang="en-US" smtClean="0"/>
              <a:t>5/12/2020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F0619-A94D-0441-8599-5E6BC2F9D5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188636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9440C-0460-4F41-887A-13C074DB5AC9}" type="datetimeFigureOut">
              <a:rPr lang="en-US" smtClean="0"/>
              <a:t>5/12/2020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F0619-A94D-0441-8599-5E6BC2F9D5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224667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9440C-0460-4F41-887A-13C074DB5AC9}" type="datetimeFigureOut">
              <a:rPr lang="en-US" smtClean="0"/>
              <a:t>5/12/2020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F0619-A94D-0441-8599-5E6BC2F9D5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821218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9440C-0460-4F41-887A-13C074DB5AC9}" type="datetimeFigureOut">
              <a:rPr lang="en-US" smtClean="0"/>
              <a:t>5/12/2020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F0619-A94D-0441-8599-5E6BC2F9D5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406690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9440C-0460-4F41-887A-13C074DB5AC9}" type="datetimeFigureOut">
              <a:rPr lang="en-US" smtClean="0"/>
              <a:t>5/12/2020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F0619-A94D-0441-8599-5E6BC2F9D5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130361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9440C-0460-4F41-887A-13C074DB5AC9}" type="datetimeFigureOut">
              <a:rPr lang="en-US" smtClean="0"/>
              <a:t>5/12/2020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F0619-A94D-0441-8599-5E6BC2F9D5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85654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9440C-0460-4F41-887A-13C074DB5AC9}" type="datetimeFigureOut">
              <a:rPr lang="en-US" smtClean="0"/>
              <a:t>5/12/2020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F0619-A94D-0441-8599-5E6BC2F9D5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05845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9440C-0460-4F41-887A-13C074DB5AC9}" type="datetimeFigureOut">
              <a:rPr lang="en-US" smtClean="0"/>
              <a:t>5/12/2020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F0619-A94D-0441-8599-5E6BC2F9D5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421006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9440C-0460-4F41-887A-13C074DB5AC9}" type="datetimeFigureOut">
              <a:rPr lang="en-US" smtClean="0"/>
              <a:t>5/12/2020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F0619-A94D-0441-8599-5E6BC2F9D5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086624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9440C-0460-4F41-887A-13C074DB5AC9}" type="datetimeFigureOut">
              <a:rPr lang="en-US" smtClean="0"/>
              <a:t>5/12/2020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F0619-A94D-0441-8599-5E6BC2F9D5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57415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49C73E-6F3B-483E-B54F-7F8AFA23F1B8}" type="datetimeFigureOut">
              <a:rPr lang="en-GB" smtClean="0"/>
              <a:t>12/05/2020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6A4BF3-1454-43A1-99E7-B8DFBAF9CB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23380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CC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C81CE6-31BA-4E78-9171-E5571BAB0DA6}" type="datetimeFigureOut">
              <a:rPr lang="en-GB" smtClean="0"/>
              <a:t>12/05/2020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BAF29A-42C8-40BC-BC6A-680BC3A790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41777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F9440C-0460-4F41-887A-13C074DB5AC9}" type="datetimeFigureOut">
              <a:rPr lang="en-US" smtClean="0"/>
              <a:t>5/12/2020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FF0619-A94D-0441-8599-5E6BC2F9D5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8844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21584"/>
            <a:ext cx="10515600" cy="1325563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/>
              <a:t>IMPORTANT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70000" lnSpcReduction="20000"/>
          </a:bodyPr>
          <a:lstStyle/>
          <a:p>
            <a:pPr marL="0" marR="0" lvl="0" indent="0" defTabSz="91440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As you may not have your jotter, work can be completed on paper or digitally. For example, on Microsoft Word. </a:t>
            </a:r>
          </a:p>
          <a:p>
            <a:pPr marL="0" marR="0" lvl="0" indent="0" defTabSz="91440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defTabSz="91440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If possible, you can share your work with your teacher by uploading to Teams taking a picture of your work and uploading it to Teams.</a:t>
            </a:r>
          </a:p>
          <a:p>
            <a:pPr marL="0" marR="0" lvl="0" indent="0" defTabSz="91440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defTabSz="91440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Submitted work will receive feedback but please note this will not happen instantly and feedback may not come from your class teacher but another member of the Humanities Faculty.</a:t>
            </a:r>
            <a:endParaRPr lang="en-US" dirty="0">
              <a:cs typeface="Calibri"/>
            </a:endParaRPr>
          </a:p>
          <a:p>
            <a:pPr marL="0" marR="0" lvl="0" indent="0" defTabSz="91440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defTabSz="91440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Stay safe everyone! 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93FF76DD-969A-4DB4-A8F8-8CD421FC0086}"/>
              </a:ext>
            </a:extLst>
          </p:cNvPr>
          <p:cNvSpPr txBox="1">
            <a:spLocks/>
          </p:cNvSpPr>
          <p:nvPr/>
        </p:nvSpPr>
        <p:spPr>
          <a:xfrm>
            <a:off x="838200" y="321582"/>
            <a:ext cx="10515600" cy="1325563"/>
          </a:xfrm>
          <a:prstGeom prst="rect">
            <a:avLst/>
          </a:prstGeom>
          <a:gradFill rotWithShape="1">
            <a:gsLst>
              <a:gs pos="0">
                <a:srgbClr val="C0504D">
                  <a:satMod val="103000"/>
                  <a:lumMod val="102000"/>
                  <a:tint val="94000"/>
                </a:srgbClr>
              </a:gs>
              <a:gs pos="50000">
                <a:srgbClr val="C0504D">
                  <a:satMod val="110000"/>
                  <a:lumMod val="100000"/>
                  <a:shade val="100000"/>
                </a:srgbClr>
              </a:gs>
              <a:gs pos="100000">
                <a:srgbClr val="C0504D">
                  <a:lumMod val="99000"/>
                  <a:satMod val="120000"/>
                  <a:shade val="78000"/>
                </a:srgbClr>
              </a:gs>
            </a:gsLst>
            <a:lin ang="5400000" scaled="0"/>
          </a:gra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IMPORTANT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764708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21584"/>
            <a:ext cx="10515600" cy="1325563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/>
              <a:t>IMPORTANT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lvl="0" indent="0">
              <a:lnSpc>
                <a:spcPct val="160000"/>
              </a:lnSpc>
              <a:spcBef>
                <a:spcPts val="0"/>
              </a:spcBef>
              <a:buNone/>
              <a:defRPr/>
            </a:pPr>
            <a:r>
              <a:rPr lang="en-US" b="1" dirty="0"/>
              <a:t>Scan a document on your iPhone</a:t>
            </a:r>
          </a:p>
          <a:p>
            <a:pPr>
              <a:lnSpc>
                <a:spcPct val="160000"/>
              </a:lnSpc>
              <a:spcBef>
                <a:spcPts val="0"/>
              </a:spcBef>
              <a:defRPr/>
            </a:pPr>
            <a:r>
              <a:rPr lang="en-US" dirty="0"/>
              <a:t>Open a note or create a new note.</a:t>
            </a:r>
          </a:p>
          <a:p>
            <a:pPr>
              <a:lnSpc>
                <a:spcPct val="160000"/>
              </a:lnSpc>
              <a:spcBef>
                <a:spcPts val="0"/>
              </a:spcBef>
              <a:defRPr/>
            </a:pPr>
            <a:r>
              <a:rPr lang="en-US" dirty="0"/>
              <a:t>Tap , then tap Scan Documents.</a:t>
            </a:r>
          </a:p>
          <a:p>
            <a:pPr>
              <a:lnSpc>
                <a:spcPct val="160000"/>
              </a:lnSpc>
              <a:spcBef>
                <a:spcPts val="0"/>
              </a:spcBef>
              <a:defRPr/>
            </a:pPr>
            <a:r>
              <a:rPr lang="en-US" dirty="0"/>
              <a:t>Place your document in view of the camera on your device.</a:t>
            </a:r>
          </a:p>
          <a:p>
            <a:pPr>
              <a:lnSpc>
                <a:spcPct val="160000"/>
              </a:lnSpc>
              <a:spcBef>
                <a:spcPts val="0"/>
              </a:spcBef>
              <a:defRPr/>
            </a:pPr>
            <a:r>
              <a:rPr lang="en-US" dirty="0"/>
              <a:t>If your device is in Auto mode, your document will be automatically scanned. If you need to manually capture a scan, tap  or one of the Volume buttons.</a:t>
            </a:r>
          </a:p>
          <a:p>
            <a:pPr>
              <a:lnSpc>
                <a:spcPct val="160000"/>
              </a:lnSpc>
              <a:spcBef>
                <a:spcPts val="0"/>
              </a:spcBef>
              <a:defRPr/>
            </a:pPr>
            <a:r>
              <a:rPr lang="en-US" dirty="0"/>
              <a:t>Drag the corners to adjust the scan to fit the page, then tap Keep Scan.</a:t>
            </a:r>
          </a:p>
          <a:p>
            <a:pPr>
              <a:lnSpc>
                <a:spcPct val="160000"/>
              </a:lnSpc>
              <a:spcBef>
                <a:spcPts val="0"/>
              </a:spcBef>
              <a:defRPr/>
            </a:pPr>
            <a:r>
              <a:rPr lang="en-US" dirty="0"/>
              <a:t>You can add additional scans to the document or tap Save when you're done.</a:t>
            </a:r>
          </a:p>
        </p:txBody>
      </p:sp>
      <p:pic>
        <p:nvPicPr>
          <p:cNvPr id="5" name="Picture 4" descr="Screen of a cell phone&#10;&#10;Description automatically generated">
            <a:extLst>
              <a:ext uri="{FF2B5EF4-FFF2-40B4-BE49-F238E27FC236}">
                <a16:creationId xmlns:a16="http://schemas.microsoft.com/office/drawing/2014/main" id="{46187F71-E3EA-44FA-9A8D-02F3533264D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114" r="32274"/>
          <a:stretch/>
        </p:blipFill>
        <p:spPr>
          <a:xfrm>
            <a:off x="9229724" y="1828800"/>
            <a:ext cx="1457325" cy="2143126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99A06F97-2529-4F81-9ADA-D2372D1C0B5F}"/>
              </a:ext>
            </a:extLst>
          </p:cNvPr>
          <p:cNvSpPr txBox="1">
            <a:spLocks/>
          </p:cNvSpPr>
          <p:nvPr/>
        </p:nvSpPr>
        <p:spPr>
          <a:xfrm>
            <a:off x="838200" y="321582"/>
            <a:ext cx="10515600" cy="1325563"/>
          </a:xfrm>
          <a:prstGeom prst="rect">
            <a:avLst/>
          </a:prstGeom>
          <a:gradFill rotWithShape="1">
            <a:gsLst>
              <a:gs pos="0">
                <a:srgbClr val="C0504D">
                  <a:satMod val="103000"/>
                  <a:lumMod val="102000"/>
                  <a:tint val="94000"/>
                </a:srgbClr>
              </a:gs>
              <a:gs pos="50000">
                <a:srgbClr val="C0504D">
                  <a:satMod val="110000"/>
                  <a:lumMod val="100000"/>
                  <a:shade val="100000"/>
                </a:srgbClr>
              </a:gs>
              <a:gs pos="100000">
                <a:srgbClr val="C0504D">
                  <a:lumMod val="99000"/>
                  <a:satMod val="120000"/>
                  <a:shade val="78000"/>
                </a:srgbClr>
              </a:gs>
            </a:gsLst>
            <a:lin ang="5400000" scaled="0"/>
          </a:gra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IMPORTANT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35454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79126F-20F9-47AC-BF18-F52522351A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fontAlgn="base"/>
            <a:r>
              <a:rPr lang="en-US" b="1" dirty="0"/>
              <a:t>When uploading your work to Teams please follow the instructions below.</a:t>
            </a:r>
            <a:r>
              <a:rPr lang="en-US" dirty="0"/>
              <a:t>​</a:t>
            </a:r>
          </a:p>
          <a:p>
            <a:pPr fontAlgn="base"/>
            <a:r>
              <a:rPr lang="en-US" dirty="0"/>
              <a:t>​</a:t>
            </a:r>
            <a:br>
              <a:rPr lang="en-US" dirty="0"/>
            </a:br>
            <a:r>
              <a:rPr lang="en-US" dirty="0"/>
              <a:t>1. Find and click on the Assignment tab at the top of the Teams’ screen.​</a:t>
            </a:r>
          </a:p>
          <a:p>
            <a:pPr fontAlgn="base"/>
            <a:r>
              <a:rPr lang="en-US" dirty="0"/>
              <a:t>​</a:t>
            </a:r>
            <a:br>
              <a:rPr lang="en-US" dirty="0"/>
            </a:br>
            <a:r>
              <a:rPr lang="en-US" dirty="0"/>
              <a:t>2. Click on the Assignment you want to upload your work to.​</a:t>
            </a:r>
          </a:p>
          <a:p>
            <a:pPr fontAlgn="base"/>
            <a:r>
              <a:rPr lang="en-US" dirty="0"/>
              <a:t>​</a:t>
            </a:r>
            <a:br>
              <a:rPr lang="en-US" dirty="0"/>
            </a:br>
            <a:r>
              <a:rPr lang="en-US" dirty="0"/>
              <a:t>3. Attach your work (photo/word doc/PowerPoint) using the upload document section.​</a:t>
            </a:r>
          </a:p>
          <a:p>
            <a:pPr fontAlgn="base"/>
            <a:r>
              <a:rPr lang="en-US" dirty="0"/>
              <a:t>​</a:t>
            </a:r>
            <a:br>
              <a:rPr lang="en-US" dirty="0"/>
            </a:br>
            <a:r>
              <a:rPr lang="en-US" dirty="0"/>
              <a:t>This means that your work is saved next to your name and can be clearly seen as being handed in by your teachers.</a:t>
            </a:r>
            <a:r>
              <a:rPr lang="en-US" b="1" dirty="0"/>
              <a:t> **You should not be posting your work on the chat**</a:t>
            </a:r>
            <a:r>
              <a:rPr lang="en-US" dirty="0"/>
              <a:t>​</a:t>
            </a:r>
          </a:p>
          <a:p>
            <a:pPr fontAlgn="base"/>
            <a:r>
              <a:rPr lang="en-US" dirty="0"/>
              <a:t>​</a:t>
            </a:r>
            <a:br>
              <a:rPr lang="en-US" dirty="0"/>
            </a:br>
            <a:r>
              <a:rPr lang="en-US" dirty="0"/>
              <a:t>If it comes up with an error message then try again later on in the day. If it still comes up with an error message then please post a message on the posts tab.​</a:t>
            </a:r>
            <a:br>
              <a:rPr lang="en-US" dirty="0"/>
            </a:br>
            <a:r>
              <a:rPr lang="en-US" b="1" dirty="0"/>
              <a:t>***If you are taking a picture of your work, please only take portrait pictures (straight up and down).</a:t>
            </a:r>
            <a:endParaRPr lang="en-US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ED51A949-B656-4F2C-8E26-E4C37694E11D}"/>
              </a:ext>
            </a:extLst>
          </p:cNvPr>
          <p:cNvSpPr txBox="1">
            <a:spLocks/>
          </p:cNvSpPr>
          <p:nvPr/>
        </p:nvSpPr>
        <p:spPr>
          <a:xfrm>
            <a:off x="838200" y="285296"/>
            <a:ext cx="10515600" cy="1325563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IMPORTANT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67718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6F6BB8-D7D4-4655-A445-243EF674F2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7200" b="1" dirty="0">
                <a:solidFill>
                  <a:srgbClr val="7030A0"/>
                </a:solidFill>
              </a:rPr>
              <a:t>S2 RMPS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88745B-15F2-497A-B22C-1F861460E3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61674"/>
            <a:ext cx="105156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4000" dirty="0"/>
              <a:t>In S2 we are exploring the philosophical question ‘Is there Life After Death?’</a:t>
            </a:r>
          </a:p>
          <a:p>
            <a:pPr marL="0" indent="0" algn="ctr">
              <a:buNone/>
            </a:pPr>
            <a:endParaRPr lang="en-GB" sz="4000" dirty="0"/>
          </a:p>
        </p:txBody>
      </p:sp>
      <p:pic>
        <p:nvPicPr>
          <p:cNvPr id="4" name="Content Placeholder 2">
            <a:extLst>
              <a:ext uri="{FF2B5EF4-FFF2-40B4-BE49-F238E27FC236}">
                <a16:creationId xmlns:a16="http://schemas.microsoft.com/office/drawing/2014/main" id="{9A411F3A-EB47-4B69-9B9E-A628CA04D9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026004" y="2824018"/>
            <a:ext cx="6419654" cy="3668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88232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7E85F4-736F-394B-91DD-67CC13C5A0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6710" y="1939925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Learning Intention: </a:t>
            </a:r>
          </a:p>
          <a:p>
            <a:pPr marL="0" indent="0">
              <a:buNone/>
            </a:pPr>
            <a:r>
              <a:rPr lang="en-US" dirty="0"/>
              <a:t>We are…</a:t>
            </a:r>
          </a:p>
          <a:p>
            <a:r>
              <a:rPr lang="en-US" dirty="0"/>
              <a:t>Researching ideas about a belief on life after death.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Success Criteria</a:t>
            </a:r>
          </a:p>
          <a:p>
            <a:pPr marL="0" indent="0">
              <a:buNone/>
            </a:pPr>
            <a:r>
              <a:rPr lang="en-US" dirty="0"/>
              <a:t>By the end of the lesson I will be able to…</a:t>
            </a:r>
          </a:p>
          <a:p>
            <a:r>
              <a:rPr lang="en-US" dirty="0"/>
              <a:t>Use the internet to help me research and find out information.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41A00386-D06A-1C42-ABD3-492BBF5FF19A}"/>
              </a:ext>
            </a:extLst>
          </p:cNvPr>
          <p:cNvSpPr txBox="1">
            <a:spLocks/>
          </p:cNvSpPr>
          <p:nvPr/>
        </p:nvSpPr>
        <p:spPr>
          <a:xfrm>
            <a:off x="701040" y="58737"/>
            <a:ext cx="10515600" cy="1244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6600" b="1" dirty="0">
                <a:solidFill>
                  <a:srgbClr val="7030A0"/>
                </a:solidFill>
              </a:rPr>
              <a:t>Life After Death Research Task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ED26898-ED12-2F46-A300-F6234D6164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09436" y="1303337"/>
            <a:ext cx="2688328" cy="26883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E3BCA5-690D-E64C-9B91-2B4F55BE87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35648" y="4628253"/>
            <a:ext cx="1453324" cy="1453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66113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E87CE5-8419-9E4B-BD2C-1C00C355BC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2872"/>
            <a:ext cx="10515600" cy="1325563"/>
          </a:xfrm>
        </p:spPr>
        <p:txBody>
          <a:bodyPr/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Week One Task Instructions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20BA5B-EAD6-464F-8558-9FF33EE149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9687" y="1288414"/>
            <a:ext cx="10515600" cy="5112385"/>
          </a:xfrm>
        </p:spPr>
        <p:txBody>
          <a:bodyPr>
            <a:normAutofit/>
          </a:bodyPr>
          <a:lstStyle/>
          <a:p>
            <a:pPr lvl="0"/>
            <a:r>
              <a:rPr lang="en-GB" dirty="0"/>
              <a:t> Research a belief about life after death. Choose one from the following list: </a:t>
            </a:r>
          </a:p>
          <a:p>
            <a:pPr lvl="1"/>
            <a:r>
              <a:rPr lang="en-GB" sz="2600" b="1" dirty="0">
                <a:highlight>
                  <a:srgbClr val="FFFF00"/>
                </a:highlight>
              </a:rPr>
              <a:t>Greek Mythology</a:t>
            </a:r>
          </a:p>
          <a:p>
            <a:pPr lvl="1"/>
            <a:r>
              <a:rPr lang="en-GB" sz="2600" b="1" dirty="0">
                <a:highlight>
                  <a:srgbClr val="FFFF00"/>
                </a:highlight>
              </a:rPr>
              <a:t>Valhalla</a:t>
            </a:r>
          </a:p>
          <a:p>
            <a:pPr lvl="1"/>
            <a:r>
              <a:rPr lang="en-GB" sz="2600" b="1" dirty="0">
                <a:highlight>
                  <a:srgbClr val="FFFF00"/>
                </a:highlight>
              </a:rPr>
              <a:t> Reincarnation</a:t>
            </a:r>
          </a:p>
          <a:p>
            <a:pPr lvl="1"/>
            <a:r>
              <a:rPr lang="en-GB" sz="2600" b="1" dirty="0">
                <a:highlight>
                  <a:srgbClr val="FFFF00"/>
                </a:highlight>
              </a:rPr>
              <a:t> Heaven and Hell. </a:t>
            </a:r>
          </a:p>
          <a:p>
            <a:r>
              <a:rPr lang="en-GB" dirty="0"/>
              <a:t>On the next slide, look at the box labelled success criteria and make sure you include each of the points in your research and poster. </a:t>
            </a:r>
          </a:p>
          <a:p>
            <a:pPr lvl="0"/>
            <a:r>
              <a:rPr lang="en-GB" dirty="0"/>
              <a:t>By the end of </a:t>
            </a:r>
            <a:r>
              <a:rPr lang="en-GB" b="1" dirty="0"/>
              <a:t>this week’s lesson </a:t>
            </a:r>
            <a:r>
              <a:rPr lang="en-GB" dirty="0"/>
              <a:t>you should use the internet to do all research for your poster.</a:t>
            </a:r>
          </a:p>
          <a:p>
            <a:r>
              <a:rPr lang="en-GB" b="1" dirty="0"/>
              <a:t>Next week </a:t>
            </a:r>
            <a:r>
              <a:rPr lang="en-GB" dirty="0"/>
              <a:t>you will be creating your poster. </a:t>
            </a:r>
          </a:p>
          <a:p>
            <a:pPr lvl="0"/>
            <a:endParaRPr lang="en-GB" dirty="0"/>
          </a:p>
          <a:p>
            <a:pPr marL="0" lvl="0" indent="0">
              <a:buNone/>
            </a:pPr>
            <a:endParaRPr lang="en-GB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Life After Death Task">
            <a:hlinkClick r:id="" action="ppaction://media"/>
            <a:extLst>
              <a:ext uri="{FF2B5EF4-FFF2-40B4-BE49-F238E27FC236}">
                <a16:creationId xmlns:a16="http://schemas.microsoft.com/office/drawing/2014/main" id="{6DD5670B-EA19-47E2-BCB1-CE10965C44D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191422" y="6029750"/>
            <a:ext cx="406400" cy="4064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A697B9F-CDC4-40F6-92EA-66C77C4C9C19}"/>
              </a:ext>
            </a:extLst>
          </p:cNvPr>
          <p:cNvSpPr txBox="1"/>
          <p:nvPr/>
        </p:nvSpPr>
        <p:spPr>
          <a:xfrm>
            <a:off x="10020691" y="163331"/>
            <a:ext cx="2026763" cy="954107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800" dirty="0"/>
              <a:t>Audio on this slide</a:t>
            </a:r>
          </a:p>
        </p:txBody>
      </p:sp>
    </p:spTree>
    <p:extLst>
      <p:ext uri="{BB962C8B-B14F-4D97-AF65-F5344CB8AC3E}">
        <p14:creationId xmlns:p14="http://schemas.microsoft.com/office/powerpoint/2010/main" val="23306877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98103"/>
    </mc:Choice>
    <mc:Fallback>
      <p:transition spd="slow" advTm="19810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810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05775" y="89452"/>
            <a:ext cx="24649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solidFill>
                  <a:srgbClr val="7030A0"/>
                </a:solidFill>
              </a:rPr>
              <a:t>TASK</a:t>
            </a:r>
          </a:p>
        </p:txBody>
      </p:sp>
      <p:sp>
        <p:nvSpPr>
          <p:cNvPr id="5" name="Rectangle 4"/>
          <p:cNvSpPr/>
          <p:nvPr/>
        </p:nvSpPr>
        <p:spPr>
          <a:xfrm>
            <a:off x="228598" y="749900"/>
            <a:ext cx="5019261" cy="5476461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Box 5"/>
          <p:cNvSpPr txBox="1"/>
          <p:nvPr/>
        </p:nvSpPr>
        <p:spPr>
          <a:xfrm>
            <a:off x="586405" y="1041304"/>
            <a:ext cx="430364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Choose a belief about life after death from the list below:</a:t>
            </a:r>
          </a:p>
          <a:p>
            <a:endParaRPr lang="en-GB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b="1" dirty="0">
                <a:highlight>
                  <a:srgbClr val="FFFF00"/>
                </a:highlight>
              </a:rPr>
              <a:t>Greek Mythology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b="1" dirty="0">
                <a:highlight>
                  <a:srgbClr val="FFFF00"/>
                </a:highlight>
              </a:rPr>
              <a:t>Valhalla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b="1" dirty="0">
                <a:highlight>
                  <a:srgbClr val="FFFF00"/>
                </a:highlight>
              </a:rPr>
              <a:t>Reincarnation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b="1" dirty="0">
                <a:highlight>
                  <a:srgbClr val="FFFF00"/>
                </a:highlight>
              </a:rPr>
              <a:t>Heaven and Hell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400" b="1" dirty="0">
              <a:solidFill>
                <a:srgbClr val="FF0066"/>
              </a:solidFill>
            </a:endParaRPr>
          </a:p>
          <a:p>
            <a:r>
              <a:rPr lang="en-GB" sz="2400" b="1" dirty="0"/>
              <a:t>Your task is to produce an information poster on the belief you have chosen to research. </a:t>
            </a:r>
          </a:p>
          <a:p>
            <a:endParaRPr lang="en-GB" sz="24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7911548" y="118550"/>
            <a:ext cx="28707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solidFill>
                  <a:srgbClr val="7030A0"/>
                </a:solidFill>
              </a:rPr>
              <a:t>Success Criteria</a:t>
            </a:r>
          </a:p>
        </p:txBody>
      </p:sp>
      <p:sp>
        <p:nvSpPr>
          <p:cNvPr id="8" name="Rectangle 7"/>
          <p:cNvSpPr/>
          <p:nvPr/>
        </p:nvSpPr>
        <p:spPr>
          <a:xfrm>
            <a:off x="6652589" y="749899"/>
            <a:ext cx="5019261" cy="5476461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7010397" y="825859"/>
            <a:ext cx="4303644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600" b="1" dirty="0"/>
              <a:t>Your poster must include…</a:t>
            </a:r>
          </a:p>
          <a:p>
            <a:endParaRPr lang="en-GB" sz="2600" b="1" dirty="0"/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n-GB" sz="2400" b="1" dirty="0">
                <a:solidFill>
                  <a:srgbClr val="00B050"/>
                </a:solidFill>
              </a:rPr>
              <a:t>Explanation of what happens to the body after death.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n-GB" sz="2400" b="1" dirty="0">
                <a:solidFill>
                  <a:srgbClr val="00B0F0"/>
                </a:solidFill>
              </a:rPr>
              <a:t>Who are the key figures? (Gods, Goddesses)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n-GB" sz="2400" b="1" dirty="0">
                <a:solidFill>
                  <a:srgbClr val="FF0066"/>
                </a:solidFill>
              </a:rPr>
              <a:t>The key beliefs</a:t>
            </a:r>
          </a:p>
          <a:p>
            <a:r>
              <a:rPr lang="en-GB" sz="2400" b="1" dirty="0"/>
              <a:t>      </a:t>
            </a:r>
            <a:r>
              <a:rPr lang="en-GB" sz="2400" b="1" dirty="0">
                <a:solidFill>
                  <a:srgbClr val="FF0066"/>
                </a:solidFill>
              </a:rPr>
              <a:t>-</a:t>
            </a:r>
            <a:r>
              <a:rPr lang="en-GB" sz="2400" b="1" dirty="0"/>
              <a:t> </a:t>
            </a:r>
            <a:r>
              <a:rPr lang="en-GB" sz="2400" b="1" dirty="0">
                <a:solidFill>
                  <a:srgbClr val="FF0066"/>
                </a:solidFill>
              </a:rPr>
              <a:t>where do they go?</a:t>
            </a:r>
          </a:p>
          <a:p>
            <a:r>
              <a:rPr lang="en-GB" sz="2400" b="1" dirty="0">
                <a:solidFill>
                  <a:srgbClr val="FF0066"/>
                </a:solidFill>
              </a:rPr>
              <a:t>      - what happens?</a:t>
            </a:r>
          </a:p>
          <a:p>
            <a:r>
              <a:rPr lang="en-GB" sz="2400" b="1" dirty="0">
                <a:solidFill>
                  <a:srgbClr val="FF0066"/>
                </a:solidFill>
              </a:rPr>
              <a:t>      - how are they judged?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GB" sz="2400" b="1" dirty="0">
                <a:solidFill>
                  <a:srgbClr val="00B050"/>
                </a:solidFill>
              </a:rPr>
              <a:t>Your opinion on the belief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n-GB" sz="2400" b="1" dirty="0">
                <a:solidFill>
                  <a:srgbClr val="7030A0"/>
                </a:solidFill>
              </a:rPr>
              <a:t>Colourful and creative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n-GB" sz="2400" b="1" dirty="0">
                <a:solidFill>
                  <a:srgbClr val="FF3300"/>
                </a:solidFill>
              </a:rPr>
              <a:t>Pictures</a:t>
            </a:r>
          </a:p>
        </p:txBody>
      </p:sp>
      <p:pic>
        <p:nvPicPr>
          <p:cNvPr id="2" name="Life After Death Task">
            <a:hlinkClick r:id="" action="ppaction://media"/>
            <a:extLst>
              <a:ext uri="{FF2B5EF4-FFF2-40B4-BE49-F238E27FC236}">
                <a16:creationId xmlns:a16="http://schemas.microsoft.com/office/drawing/2014/main" id="{A0A5A9BD-73A0-4038-8F70-808F2B65AD3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215638" y="5625741"/>
            <a:ext cx="406400" cy="4064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4A60EFF-578D-4701-974B-26A9E15B5EBA}"/>
              </a:ext>
            </a:extLst>
          </p:cNvPr>
          <p:cNvSpPr txBox="1"/>
          <p:nvPr/>
        </p:nvSpPr>
        <p:spPr>
          <a:xfrm>
            <a:off x="4804730" y="203105"/>
            <a:ext cx="2026763" cy="954107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800" dirty="0"/>
              <a:t>Audio on this slide</a:t>
            </a:r>
          </a:p>
        </p:txBody>
      </p:sp>
    </p:spTree>
    <p:extLst>
      <p:ext uri="{BB962C8B-B14F-4D97-AF65-F5344CB8AC3E}">
        <p14:creationId xmlns:p14="http://schemas.microsoft.com/office/powerpoint/2010/main" val="21437436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40070"/>
    </mc:Choice>
    <mc:Fallback>
      <p:transition spd="slow" advTm="14007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007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E5A6F8-60DF-9546-A909-3E8B246C54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2659"/>
            <a:ext cx="10515600" cy="1325563"/>
          </a:xfrm>
        </p:spPr>
        <p:txBody>
          <a:bodyPr/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Success Criteria: Levels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7A511E-109F-7B4A-886A-5780BEF338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381" y="1112363"/>
            <a:ext cx="11689237" cy="5582978"/>
          </a:xfrm>
        </p:spPr>
        <p:txBody>
          <a:bodyPr>
            <a:normAutofit fontScale="25000" lnSpcReduction="20000"/>
          </a:bodyPr>
          <a:lstStyle/>
          <a:p>
            <a:r>
              <a:rPr lang="en-GB" sz="6400" b="1" u="sng" dirty="0"/>
              <a:t>Level 3 Gold</a:t>
            </a:r>
            <a:endParaRPr lang="en-GB" sz="6400" dirty="0"/>
          </a:p>
          <a:p>
            <a:pPr lvl="0"/>
            <a:r>
              <a:rPr lang="en-GB" sz="6400" b="1" dirty="0"/>
              <a:t>At least 2 detailed points on what happens to the body after death.</a:t>
            </a:r>
            <a:endParaRPr lang="en-GB" sz="6400" dirty="0"/>
          </a:p>
          <a:p>
            <a:pPr lvl="0"/>
            <a:r>
              <a:rPr lang="en-GB" sz="6400" b="1" dirty="0"/>
              <a:t>Explanation of the key figures of the belief (Gods and Goddesses) </a:t>
            </a:r>
            <a:endParaRPr lang="en-GB" sz="6400" dirty="0"/>
          </a:p>
          <a:p>
            <a:pPr lvl="0"/>
            <a:r>
              <a:rPr lang="en-GB" sz="6400" b="1" dirty="0"/>
              <a:t>Detailed explanation of the key beliefs including; an explanation of the journey to the afterlife, what happens when in the afterlife, how judgement is made.</a:t>
            </a:r>
            <a:endParaRPr lang="en-GB" sz="6400" dirty="0"/>
          </a:p>
          <a:p>
            <a:pPr lvl="0"/>
            <a:r>
              <a:rPr lang="en-GB" sz="6400" b="1" dirty="0"/>
              <a:t>At least 2 detailed reasons for their opinion on the belief they have chosen.  </a:t>
            </a:r>
            <a:endParaRPr lang="en-GB" sz="6400" dirty="0"/>
          </a:p>
          <a:p>
            <a:pPr marL="0" indent="0">
              <a:buNone/>
            </a:pPr>
            <a:endParaRPr lang="en-GB" sz="6400" dirty="0"/>
          </a:p>
          <a:p>
            <a:r>
              <a:rPr lang="en-GB" sz="6400" b="1" u="sng" dirty="0"/>
              <a:t>Level 3 Silver</a:t>
            </a:r>
            <a:endParaRPr lang="en-GB" sz="6400" dirty="0"/>
          </a:p>
          <a:p>
            <a:pPr lvl="0"/>
            <a:r>
              <a:rPr lang="en-GB" sz="6400" b="1" dirty="0"/>
              <a:t>At least 2 points on what happens to the body after death.</a:t>
            </a:r>
            <a:endParaRPr lang="en-GB" sz="6400" dirty="0"/>
          </a:p>
          <a:p>
            <a:pPr lvl="0"/>
            <a:r>
              <a:rPr lang="en-GB" sz="6400" b="1" dirty="0"/>
              <a:t>Description of the key figures of the belief (Gods and Goddesses) </a:t>
            </a:r>
            <a:endParaRPr lang="en-GB" sz="6400" dirty="0"/>
          </a:p>
          <a:p>
            <a:pPr lvl="0"/>
            <a:r>
              <a:rPr lang="en-GB" sz="6400" b="1" dirty="0"/>
              <a:t>Description of the key beliefs including; a description of the journey to the afterlife, what happens when in the afterlife, how judgement is made.</a:t>
            </a:r>
            <a:endParaRPr lang="en-GB" sz="6400" dirty="0"/>
          </a:p>
          <a:p>
            <a:pPr lvl="0"/>
            <a:r>
              <a:rPr lang="en-GB" sz="6400" b="1" dirty="0"/>
              <a:t>At least 2 reasons for their opinion on the belief they have chosen.  </a:t>
            </a:r>
            <a:endParaRPr lang="en-GB" sz="6400" dirty="0"/>
          </a:p>
          <a:p>
            <a:pPr marL="0" indent="0">
              <a:buNone/>
            </a:pPr>
            <a:endParaRPr lang="en-GB" sz="6400" dirty="0"/>
          </a:p>
          <a:p>
            <a:r>
              <a:rPr lang="en-GB" sz="6400" b="1" u="sng" dirty="0"/>
              <a:t>Level 3 Bronze</a:t>
            </a:r>
            <a:endParaRPr lang="en-GB" sz="6400" dirty="0"/>
          </a:p>
          <a:p>
            <a:pPr lvl="0"/>
            <a:r>
              <a:rPr lang="en-GB" sz="6400" b="1" dirty="0"/>
              <a:t>At least 1 point on what happens to the body after death.</a:t>
            </a:r>
            <a:endParaRPr lang="en-GB" sz="6400" dirty="0"/>
          </a:p>
          <a:p>
            <a:pPr lvl="0"/>
            <a:r>
              <a:rPr lang="en-GB" sz="6400" b="1" dirty="0"/>
              <a:t>Brief description of the key figures of the belief (Gods and Goddesses) </a:t>
            </a:r>
            <a:endParaRPr lang="en-GB" sz="6400" dirty="0"/>
          </a:p>
          <a:p>
            <a:pPr lvl="0"/>
            <a:r>
              <a:rPr lang="en-GB" sz="6400" b="1" dirty="0"/>
              <a:t>Brief description of the key beliefs including; a description of the journey to the afterlife, what happens when in the afterlife, how judgement is made.</a:t>
            </a:r>
            <a:endParaRPr lang="en-GB" sz="6400" dirty="0"/>
          </a:p>
          <a:p>
            <a:pPr lvl="0"/>
            <a:r>
              <a:rPr lang="en-GB" sz="6400" b="1" dirty="0"/>
              <a:t>At least 1 reason for their opinion on the belief they have chosen.  </a:t>
            </a:r>
            <a:endParaRPr lang="en-GB" sz="6400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SC Levels">
            <a:hlinkClick r:id="" action="ppaction://media"/>
            <a:extLst>
              <a:ext uri="{FF2B5EF4-FFF2-40B4-BE49-F238E27FC236}">
                <a16:creationId xmlns:a16="http://schemas.microsoft.com/office/drawing/2014/main" id="{1E9B0CD4-B95C-4F0D-B15A-67B467670AB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484615" y="4677528"/>
            <a:ext cx="406400" cy="4064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7D3B9A2-35C9-403E-96B5-DB55D3BC6882}"/>
              </a:ext>
            </a:extLst>
          </p:cNvPr>
          <p:cNvSpPr txBox="1"/>
          <p:nvPr/>
        </p:nvSpPr>
        <p:spPr>
          <a:xfrm>
            <a:off x="9800937" y="259666"/>
            <a:ext cx="2026763" cy="954107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800" dirty="0"/>
              <a:t>Audio on this slide</a:t>
            </a:r>
          </a:p>
        </p:txBody>
      </p:sp>
    </p:spTree>
    <p:extLst>
      <p:ext uri="{BB962C8B-B14F-4D97-AF65-F5344CB8AC3E}">
        <p14:creationId xmlns:p14="http://schemas.microsoft.com/office/powerpoint/2010/main" val="35498993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9305"/>
    </mc:Choice>
    <mc:Fallback>
      <p:transition spd="slow" advTm="8930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930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ReferenceId xmlns="fa33552a-d97a-443c-aa47-42943e3e057e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B219E459311584C99378130B85A7BEE" ma:contentTypeVersion="5" ma:contentTypeDescription="Create a new document." ma:contentTypeScope="" ma:versionID="f88ee7b32f5ffab389bb10437c9df0a0">
  <xsd:schema xmlns:xsd="http://www.w3.org/2001/XMLSchema" xmlns:xs="http://www.w3.org/2001/XMLSchema" xmlns:p="http://schemas.microsoft.com/office/2006/metadata/properties" xmlns:ns2="fa33552a-d97a-443c-aa47-42943e3e057e" targetNamespace="http://schemas.microsoft.com/office/2006/metadata/properties" ma:root="true" ma:fieldsID="316f9ebf48f0e03850848fbc2b35282c" ns2:_="">
    <xsd:import namespace="fa33552a-d97a-443c-aa47-42943e3e057e"/>
    <xsd:element name="properties">
      <xsd:complexType>
        <xsd:sequence>
          <xsd:element name="documentManagement">
            <xsd:complexType>
              <xsd:all>
                <xsd:element ref="ns2:ReferenceId" minOccurs="0"/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a33552a-d97a-443c-aa47-42943e3e057e" elementFormDefault="qualified">
    <xsd:import namespace="http://schemas.microsoft.com/office/2006/documentManagement/types"/>
    <xsd:import namespace="http://schemas.microsoft.com/office/infopath/2007/PartnerControls"/>
    <xsd:element name="ReferenceId" ma:index="8" nillable="true" ma:displayName="ReferenceId" ma:indexed="true" ma:internalName="ReferenceId">
      <xsd:simpleType>
        <xsd:restriction base="dms:Text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0F0C4BF-C0C0-41E4-82B8-147CD2B53A6C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959E27B2-967F-497A-BDC3-E4891154D3E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65EF1ED-00EA-40CE-9406-566032F106CE}"/>
</file>

<file path=docProps/app.xml><?xml version="1.0" encoding="utf-8"?>
<Properties xmlns="http://schemas.openxmlformats.org/officeDocument/2006/extended-properties" xmlns:vt="http://schemas.openxmlformats.org/officeDocument/2006/docPropsVTypes">
  <TotalTime>168</TotalTime>
  <Words>850</Words>
  <Application>Microsoft Office PowerPoint</Application>
  <PresentationFormat>Widescreen</PresentationFormat>
  <Paragraphs>87</Paragraphs>
  <Slides>8</Slides>
  <Notes>0</Notes>
  <HiddenSlides>0</HiddenSlides>
  <MMClips>3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8</vt:i4>
      </vt:variant>
    </vt:vector>
  </HeadingPairs>
  <TitlesOfParts>
    <vt:vector size="15" baseType="lpstr">
      <vt:lpstr>Arial</vt:lpstr>
      <vt:lpstr>Calibri</vt:lpstr>
      <vt:lpstr>Calibri Light</vt:lpstr>
      <vt:lpstr>Wingdings</vt:lpstr>
      <vt:lpstr>Office Theme</vt:lpstr>
      <vt:lpstr>1_Office Theme</vt:lpstr>
      <vt:lpstr>2_Office Theme</vt:lpstr>
      <vt:lpstr>IMPORTANT</vt:lpstr>
      <vt:lpstr>IMPORTANT</vt:lpstr>
      <vt:lpstr>PowerPoint Presentation</vt:lpstr>
      <vt:lpstr>S2 RMPS</vt:lpstr>
      <vt:lpstr>PowerPoint Presentation</vt:lpstr>
      <vt:lpstr>Week One Task Instructions</vt:lpstr>
      <vt:lpstr>PowerPoint Presentation</vt:lpstr>
      <vt:lpstr>Success Criteria: Levels</vt:lpstr>
    </vt:vector>
  </TitlesOfParts>
  <Company>Falkirk Council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Life After Death Research Assessment Task</dc:title>
  <dc:creator>Emna Ben Hamou</dc:creator>
  <cp:lastModifiedBy>Darryl Cox</cp:lastModifiedBy>
  <cp:revision>20</cp:revision>
  <dcterms:created xsi:type="dcterms:W3CDTF">2018-04-19T14:05:31Z</dcterms:created>
  <dcterms:modified xsi:type="dcterms:W3CDTF">2020-05-12T14:19:57Z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0x0101009B219E459311584C99378130B85A7BEE</vt:lpwstr>
  </property>
</Properties>
</file>