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69" r:id="rId3"/>
    <p:sldId id="274" r:id="rId4"/>
    <p:sldId id="284" r:id="rId5"/>
    <p:sldId id="278" r:id="rId6"/>
    <p:sldId id="279" r:id="rId7"/>
    <p:sldId id="280" r:id="rId8"/>
    <p:sldId id="282" r:id="rId9"/>
    <p:sldId id="28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32"/>
  </p:normalViewPr>
  <p:slideViewPr>
    <p:cSldViewPr snapToGrid="0" snapToObjects="1">
      <p:cViewPr varScale="1">
        <p:scale>
          <a:sx n="112" d="100"/>
          <a:sy n="112" d="100"/>
        </p:scale>
        <p:origin x="5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CDF36-2C15-0647-8439-4E9098862A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F35069-F207-5842-B361-ADD6F8CE1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CDC35-6C4D-E444-BF24-ABA30A661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DBAAA-6B39-AA41-9CC8-C969375FA3C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F401A-04C9-2842-A1E5-E29EDBEE9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8DA10D-9716-3D40-AF8B-AC185B872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1DE3-B618-7647-8338-01F040998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471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E2C7F-45BA-D944-BB6B-80957FB95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47AE2-B3C8-9142-B9E4-0AE561EBAE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56DE7-FD4F-B142-82E1-1B683B40C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DBAAA-6B39-AA41-9CC8-C969375FA3C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04102-5A47-054F-A5C7-481B68D38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CD5A1C-6268-1F4B-8767-B6B803A42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1DE3-B618-7647-8338-01F040998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98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EDBCA-6674-B84B-8955-418EF8AB9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92103-4BDC-1B4C-BA19-7664B7442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BBDCD-4ECC-2B4F-BC66-E76FBF54D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DBAAA-6B39-AA41-9CC8-C969375FA3C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F6527-5253-A444-B192-03E645CD8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DDA64-63B0-9443-BAC0-DD14A261F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1DE3-B618-7647-8338-01F040998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376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B9F6B-FD20-094A-8B03-E8653F730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97DC6-CFC0-3948-B05D-A8A3106933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D844D0-59D4-474A-A177-57082FF97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FDAB8-1922-D746-8FBD-DF8DF205A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DBAAA-6B39-AA41-9CC8-C969375FA3C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891C8E-B4C6-5849-9847-C56C5D10E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5AB483-2EE4-BF43-A02D-598ADF8F8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1DE3-B618-7647-8338-01F040998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482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51AE2-E775-9F46-94D1-09CE2DD08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6E2BAB-C6A8-4C4E-9F0E-3DF16F395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A2F9B-495F-0743-9122-A0815094AC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C47363-54FF-7F47-9116-5B0E31A648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03FF3C-E036-8F40-A951-79187DD050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3BDDB0-C2C4-A349-980E-77C852A52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DBAAA-6B39-AA41-9CC8-C969375FA3C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1FDC1F-7518-304A-9813-9DC9AAD96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DD5EAA-ABD7-244B-BE65-D3830110B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1DE3-B618-7647-8338-01F040998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14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36098-99E2-824B-82C3-309D276A3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9860BC-2D3D-FE41-BE9E-372DEC3A6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DBAAA-6B39-AA41-9CC8-C969375FA3C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E8F759-A41C-AD41-B85E-36A8A7D06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7657B2-00CE-1D49-93CD-B380C7BA3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1DE3-B618-7647-8338-01F040998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493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60CF43-8624-7D4A-ABA0-D2C7F8A20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DBAAA-6B39-AA41-9CC8-C969375FA3C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E0C278-01E9-F040-BC7C-E65A20FD6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742082-4D0B-AB4A-8C8D-E30DEAD29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1DE3-B618-7647-8338-01F040998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513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918EE-7C14-0947-8556-029C25B7B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FC702-B06E-4F4B-9BD8-3259A5686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2F1AC-F6E1-EE44-A710-0982BF953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EED558-2B16-DB42-8E75-A11D9E35F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DBAAA-6B39-AA41-9CC8-C969375FA3C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4520FA-D610-8B4F-B8F2-D4B674C44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150A66-4A9C-4B43-B6FD-5BB50554C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1DE3-B618-7647-8338-01F040998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946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6E2F2-832B-DC43-873F-7556C200F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F5E356-EE9C-1C4C-86BB-D2C166879F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7E8F0-1CB0-7E4C-9827-A38698779A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707595-28D8-5240-ADB6-E30F0FC1F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DBAAA-6B39-AA41-9CC8-C969375FA3C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8606F-80CE-DA46-9D50-98B12265C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AC76F9-3F8C-FC42-BDA1-F3B13618D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1DE3-B618-7647-8338-01F040998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58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FD49E-9F27-8249-A148-F1078FFC4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168E15-D693-0043-8371-A8CEBE2C5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E8BB00-15F4-1747-BE02-A8C23FDED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DBAAA-6B39-AA41-9CC8-C969375FA3C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E9773-0BC3-9848-9714-564C88E16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75186-B494-B845-8C65-6645565FF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1DE3-B618-7647-8338-01F040998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575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04C84B-6CB8-AE4F-A9A1-E57357F3A4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D90A7D-B082-AE41-89BE-93684D76F3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C64FC-3B42-384D-9007-A4A9DF3F6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DBAAA-6B39-AA41-9CC8-C969375FA3C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DA15D-9930-6045-ADD5-6790DE066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89640A-5F86-D546-BD60-38A4E21C8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1DE3-B618-7647-8338-01F040998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72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CEB033-FF29-DA42-B674-7D231261D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4B487-E980-6646-9221-D00431D29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2442FB-0D79-4645-A7BC-D8F20741EC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DBAAA-6B39-AA41-9CC8-C969375FA3C3}" type="datetimeFigureOut">
              <a:rPr lang="en-US" smtClean="0"/>
              <a:t>4/29/20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046F44-9FC4-E84D-9EC7-2CD76104F5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10D94D-8C75-6F4D-B954-0E4E0F2B29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91DE3-B618-7647-8338-01F040998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924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ow%20'96%20UK%20school%20shooting%20changed%20laws.mp4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IMPORTANT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marR="0" lvl="0" indent="0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 you may not have your jotter, work can be completed on paper or digitally. For example, on Microsoft Word. </a:t>
            </a:r>
          </a:p>
          <a:p>
            <a:pPr marL="0" marR="0" lvl="0" indent="0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possible, you can share your work with your teacher by uploading to Teams taking a picture of your work and uploading it to Teams.</a:t>
            </a:r>
          </a:p>
          <a:p>
            <a:pPr marL="0" marR="0" lvl="0" indent="0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Submitted work will receive feedback but please note this will not happen instantly and feedback may not come from your class teacher but another member of the Humanities Faculty.</a:t>
            </a:r>
            <a:endParaRPr lang="en-US" dirty="0"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Stay safe everyone! </a:t>
            </a:r>
          </a:p>
        </p:txBody>
      </p:sp>
    </p:spTree>
    <p:extLst>
      <p:ext uri="{BB962C8B-B14F-4D97-AF65-F5344CB8AC3E}">
        <p14:creationId xmlns:p14="http://schemas.microsoft.com/office/powerpoint/2010/main" val="2130857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IMPORTANT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>
              <a:lnSpc>
                <a:spcPct val="160000"/>
              </a:lnSpc>
              <a:spcBef>
                <a:spcPts val="0"/>
              </a:spcBef>
              <a:buNone/>
              <a:defRPr/>
            </a:pPr>
            <a:r>
              <a:rPr lang="en-US" b="1" dirty="0"/>
              <a:t>Scan a document on your iPhone</a:t>
            </a:r>
          </a:p>
          <a:p>
            <a:pPr>
              <a:lnSpc>
                <a:spcPct val="160000"/>
              </a:lnSpc>
              <a:spcBef>
                <a:spcPts val="0"/>
              </a:spcBef>
              <a:defRPr/>
            </a:pPr>
            <a:r>
              <a:rPr lang="en-US" dirty="0"/>
              <a:t>Open a note or create a new note.</a:t>
            </a:r>
          </a:p>
          <a:p>
            <a:pPr>
              <a:lnSpc>
                <a:spcPct val="160000"/>
              </a:lnSpc>
              <a:spcBef>
                <a:spcPts val="0"/>
              </a:spcBef>
              <a:defRPr/>
            </a:pPr>
            <a:r>
              <a:rPr lang="en-US" dirty="0"/>
              <a:t>Tap , then tap Scan Documents.</a:t>
            </a:r>
          </a:p>
          <a:p>
            <a:pPr>
              <a:lnSpc>
                <a:spcPct val="160000"/>
              </a:lnSpc>
              <a:spcBef>
                <a:spcPts val="0"/>
              </a:spcBef>
              <a:defRPr/>
            </a:pPr>
            <a:r>
              <a:rPr lang="en-US" dirty="0"/>
              <a:t>Place your document in view of the camera on your device.</a:t>
            </a:r>
          </a:p>
          <a:p>
            <a:pPr>
              <a:lnSpc>
                <a:spcPct val="160000"/>
              </a:lnSpc>
              <a:spcBef>
                <a:spcPts val="0"/>
              </a:spcBef>
              <a:defRPr/>
            </a:pPr>
            <a:r>
              <a:rPr lang="en-US" dirty="0"/>
              <a:t>If your device is in Auto mode, your document will be automatically scanned. If you need to manually capture a scan, tap  or one of the Volume buttons.</a:t>
            </a:r>
          </a:p>
          <a:p>
            <a:pPr>
              <a:lnSpc>
                <a:spcPct val="160000"/>
              </a:lnSpc>
              <a:spcBef>
                <a:spcPts val="0"/>
              </a:spcBef>
              <a:defRPr/>
            </a:pPr>
            <a:r>
              <a:rPr lang="en-US" dirty="0"/>
              <a:t>Drag the corners to adjust the scan to fit the page, then tap Keep Scan.</a:t>
            </a:r>
          </a:p>
          <a:p>
            <a:pPr>
              <a:lnSpc>
                <a:spcPct val="160000"/>
              </a:lnSpc>
              <a:spcBef>
                <a:spcPts val="0"/>
              </a:spcBef>
              <a:defRPr/>
            </a:pPr>
            <a:r>
              <a:rPr lang="en-US" dirty="0"/>
              <a:t>You can add additional scans to the document or tap Save when you're done.</a:t>
            </a:r>
          </a:p>
        </p:txBody>
      </p:sp>
      <p:pic>
        <p:nvPicPr>
          <p:cNvPr id="5" name="Picture 4" descr="Screen of a cell phone&#10;&#10;Description automatically generated">
            <a:extLst>
              <a:ext uri="{FF2B5EF4-FFF2-40B4-BE49-F238E27FC236}">
                <a16:creationId xmlns:a16="http://schemas.microsoft.com/office/drawing/2014/main" id="{46187F71-E3EA-44FA-9A8D-02F3533264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14" r="32274"/>
          <a:stretch/>
        </p:blipFill>
        <p:spPr>
          <a:xfrm>
            <a:off x="9229724" y="1828800"/>
            <a:ext cx="1457325" cy="214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719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453" y="1706354"/>
            <a:ext cx="7947992" cy="45928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400" b="1" dirty="0"/>
              <a:t>Learning Intention:</a:t>
            </a:r>
          </a:p>
          <a:p>
            <a:pPr marL="0" indent="0">
              <a:buNone/>
            </a:pPr>
            <a:r>
              <a:rPr lang="en-GB" sz="2400" dirty="0"/>
              <a:t>We are…</a:t>
            </a:r>
          </a:p>
          <a:p>
            <a:r>
              <a:rPr lang="en-GB" sz="2400" dirty="0"/>
              <a:t>Exploring the effects of the Dunblane Massacre on individuals and the wider community.</a:t>
            </a:r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r>
              <a:rPr lang="en-GB" sz="2400" b="1" dirty="0"/>
              <a:t>Success Criteria:</a:t>
            </a:r>
          </a:p>
          <a:p>
            <a:pPr marL="0" indent="0">
              <a:buNone/>
            </a:pPr>
            <a:r>
              <a:rPr lang="en-GB" sz="2400" dirty="0"/>
              <a:t>I will be able to…</a:t>
            </a:r>
          </a:p>
          <a:p>
            <a:r>
              <a:rPr lang="en-GB" sz="2400" dirty="0"/>
              <a:t>Give examples of how suffering can bring communities together.</a:t>
            </a:r>
          </a:p>
          <a:p>
            <a:r>
              <a:rPr lang="en-GB" sz="2400" dirty="0"/>
              <a:t>Produce a piece of creative writing highlighting the need for change. </a:t>
            </a:r>
          </a:p>
          <a:p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3082762" y="318303"/>
            <a:ext cx="61924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The Need for Change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6386" y="3822396"/>
            <a:ext cx="2861253" cy="190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87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7C276-820F-4440-B287-40DCB100A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>
                <a:solidFill>
                  <a:srgbClr val="FF0000"/>
                </a:solidFill>
              </a:rPr>
              <a:t>Week Six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BDD07-8C8D-0B48-8327-4D657AD20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GB" dirty="0"/>
              <a:t>Complete the question on slide 5, you can use the internet to help you find some examples.</a:t>
            </a:r>
          </a:p>
          <a:p>
            <a:pPr lvl="0"/>
            <a:r>
              <a:rPr lang="en-GB" dirty="0"/>
              <a:t>Read through the Telegram from the Pope on slide 7 and use a dictionary to help you find out the meanings of the </a:t>
            </a:r>
            <a:r>
              <a:rPr lang="en-GB" b="1" dirty="0"/>
              <a:t>key words: Fervent and Senseless.</a:t>
            </a:r>
            <a:endParaRPr lang="en-GB" dirty="0"/>
          </a:p>
          <a:p>
            <a:pPr lvl="0"/>
            <a:r>
              <a:rPr lang="en-GB" dirty="0"/>
              <a:t>Begin letter writing task on slide 8.</a:t>
            </a:r>
          </a:p>
          <a:p>
            <a:pPr lvl="0"/>
            <a:r>
              <a:rPr lang="en-GB" dirty="0"/>
              <a:t>Letter writing task: follow the instructions on slide 8 and use the template on slide 9 to set out your letter.</a:t>
            </a:r>
          </a:p>
          <a:p>
            <a:pPr lvl="0"/>
            <a:r>
              <a:rPr lang="en-GB" dirty="0"/>
              <a:t>You can use the internet to help you get more information about the incident or watch news clips on </a:t>
            </a:r>
            <a:r>
              <a:rPr lang="en-GB" dirty="0" err="1"/>
              <a:t>youtube</a:t>
            </a:r>
            <a:r>
              <a:rPr lang="en-GB" dirty="0"/>
              <a:t> to find out the reactions from parents and residents.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885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686" y="1585862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b="1" dirty="0">
                <a:solidFill>
                  <a:srgbClr val="FF0000"/>
                </a:solidFill>
                <a:latin typeface="Calibri" panose="020F0502020204030204" pitchFamily="34" charset="0"/>
              </a:rPr>
              <a:t> Sometimes bad things happen to good people…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b="1" dirty="0">
                <a:solidFill>
                  <a:srgbClr val="00B050"/>
                </a:solidFill>
                <a:latin typeface="Calibri" panose="020F0502020204030204" pitchFamily="34" charset="0"/>
              </a:rPr>
              <a:t> Sometimes we don’t know why…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b="1" dirty="0">
                <a:solidFill>
                  <a:srgbClr val="0070C0"/>
                </a:solidFill>
                <a:latin typeface="Calibri" panose="020F0502020204030204" pitchFamily="34" charset="0"/>
              </a:rPr>
              <a:t> Sometimes people need to focus their anger and their grief on to something else….</a:t>
            </a:r>
          </a:p>
          <a:p>
            <a:pPr marL="0" indent="0">
              <a:buNone/>
            </a:pPr>
            <a:endParaRPr lang="en-GB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3600" b="1" dirty="0">
                <a:solidFill>
                  <a:srgbClr val="7030A0"/>
                </a:solidFill>
                <a:latin typeface="Calibri" panose="020F0502020204030204" pitchFamily="34" charset="0"/>
              </a:rPr>
              <a:t>Question:</a:t>
            </a:r>
          </a:p>
          <a:p>
            <a:pPr marL="0" indent="0">
              <a:buNone/>
            </a:pPr>
            <a:r>
              <a:rPr lang="en-GB" sz="3600" dirty="0">
                <a:latin typeface="Calibri" panose="020F0502020204030204" pitchFamily="34" charset="0"/>
              </a:rPr>
              <a:t>Can you think of anything good which has come out of the Dunblane massacre?</a:t>
            </a:r>
          </a:p>
          <a:p>
            <a:endParaRPr lang="en-GB" sz="3600" dirty="0">
              <a:latin typeface="Calibri" panose="020F0502020204030204" pitchFamily="34" charset="0"/>
            </a:endParaRPr>
          </a:p>
          <a:p>
            <a:r>
              <a:rPr lang="en-GB" sz="3600" dirty="0">
                <a:latin typeface="Calibri" panose="020F0502020204030204" pitchFamily="34" charset="0"/>
              </a:rPr>
              <a:t>You can use the internet to help you find some examples.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5686" y="238790"/>
            <a:ext cx="109102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Can good ever come out of suffering?</a:t>
            </a:r>
          </a:p>
        </p:txBody>
      </p:sp>
    </p:spTree>
    <p:extLst>
      <p:ext uri="{BB962C8B-B14F-4D97-AF65-F5344CB8AC3E}">
        <p14:creationId xmlns:p14="http://schemas.microsoft.com/office/powerpoint/2010/main" val="38269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24" y="300183"/>
            <a:ext cx="5736086" cy="4051497"/>
          </a:xfrm>
          <a:prstGeom prst="rect">
            <a:avLst/>
          </a:prstGeom>
        </p:spPr>
      </p:pic>
      <p:sp>
        <p:nvSpPr>
          <p:cNvPr id="10" name="Flowchart: Process 9"/>
          <p:cNvSpPr/>
          <p:nvPr/>
        </p:nvSpPr>
        <p:spPr>
          <a:xfrm>
            <a:off x="126610" y="112543"/>
            <a:ext cx="3066756" cy="1209822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The relatives of those who died dedicated a memorial garden to the sixteen children and their teacher.</a:t>
            </a:r>
          </a:p>
        </p:txBody>
      </p:sp>
      <p:sp>
        <p:nvSpPr>
          <p:cNvPr id="14" name="Flowchart: Process 13"/>
          <p:cNvSpPr/>
          <p:nvPr/>
        </p:nvSpPr>
        <p:spPr>
          <a:xfrm>
            <a:off x="9410536" y="300183"/>
            <a:ext cx="2518117" cy="1491175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The case forced the government to revisit the UK gun laws.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9441" y="462030"/>
            <a:ext cx="2387990" cy="3581985"/>
          </a:xfrm>
          <a:prstGeom prst="rect">
            <a:avLst/>
          </a:prstGeom>
        </p:spPr>
      </p:pic>
      <p:sp>
        <p:nvSpPr>
          <p:cNvPr id="16" name="Flowchart: Process 15"/>
          <p:cNvSpPr/>
          <p:nvPr/>
        </p:nvSpPr>
        <p:spPr>
          <a:xfrm>
            <a:off x="126609" y="4206240"/>
            <a:ext cx="5843700" cy="2152357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Some parents launched the ‘</a:t>
            </a:r>
            <a:r>
              <a:rPr lang="en-GB" dirty="0" err="1">
                <a:solidFill>
                  <a:schemeClr val="tx1"/>
                </a:solidFill>
                <a:latin typeface="Comic Sans MS" panose="030F0702030302020204" pitchFamily="66" charset="0"/>
              </a:rPr>
              <a:t>Dunblane</a:t>
            </a: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 Tartan Ribbon Appeal.’ </a:t>
            </a:r>
          </a:p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The money raised is given to the Save the Children organization. It is then used to help children suffering all over the world</a:t>
            </a:r>
          </a:p>
        </p:txBody>
      </p:sp>
      <p:sp>
        <p:nvSpPr>
          <p:cNvPr id="17" name="Flowchart: Process 16"/>
          <p:cNvSpPr/>
          <p:nvPr/>
        </p:nvSpPr>
        <p:spPr>
          <a:xfrm>
            <a:off x="6084953" y="4206239"/>
            <a:ext cx="5843700" cy="2152357"/>
          </a:xfrm>
          <a:prstGeom prst="flowChart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A mother of a child murdered [Liz Mc </a:t>
            </a:r>
            <a:r>
              <a:rPr lang="en-GB" dirty="0" err="1">
                <a:solidFill>
                  <a:schemeClr val="tx1"/>
                </a:solidFill>
                <a:latin typeface="Comic Sans MS" panose="030F0702030302020204" pitchFamily="66" charset="0"/>
              </a:rPr>
              <a:t>Lennan</a:t>
            </a: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] </a:t>
            </a:r>
          </a:p>
          <a:p>
            <a:pPr algn="ctr"/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‘I lost my daughter and I felt that I would really want to help children all over the world, and in this country, who are suffering from crime and suffering generally.’</a:t>
            </a:r>
          </a:p>
        </p:txBody>
      </p:sp>
      <p:pic>
        <p:nvPicPr>
          <p:cNvPr id="18" name="Picture 17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2563" y="1564038"/>
            <a:ext cx="1454062" cy="143476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26609" y="1275993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829441" y="399035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B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23074" y="1791358"/>
            <a:ext cx="5517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068964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7548"/>
            <a:ext cx="10515600" cy="1325563"/>
          </a:xfrm>
        </p:spPr>
        <p:txBody>
          <a:bodyPr/>
          <a:lstStyle/>
          <a:p>
            <a:r>
              <a:rPr lang="en-GB" b="1" dirty="0">
                <a:latin typeface="Comic Sans MS" panose="030F0702030302020204" pitchFamily="66" charset="0"/>
              </a:rPr>
              <a:t>Telegram from the Pope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846" y="1395252"/>
            <a:ext cx="10515600" cy="4351338"/>
          </a:xfrm>
        </p:spPr>
        <p:txBody>
          <a:bodyPr/>
          <a:lstStyle/>
          <a:p>
            <a:r>
              <a:rPr lang="en-GB" i="1" dirty="0">
                <a:latin typeface="Comic Sans MS" panose="030F0702030302020204" pitchFamily="66" charset="0"/>
              </a:rPr>
              <a:t>The Vatican sent a message </a:t>
            </a:r>
          </a:p>
          <a:p>
            <a:pPr marL="0" indent="0">
              <a:buNone/>
            </a:pPr>
            <a:r>
              <a:rPr lang="en-GB" i="1" dirty="0">
                <a:latin typeface="Comic Sans MS" panose="030F0702030302020204" pitchFamily="66" charset="0"/>
              </a:rPr>
              <a:t>expressing sympathy to </a:t>
            </a:r>
            <a:r>
              <a:rPr lang="en-GB" i="1" dirty="0" err="1">
                <a:latin typeface="Comic Sans MS" panose="030F0702030302020204" pitchFamily="66" charset="0"/>
              </a:rPr>
              <a:t>Dunblane</a:t>
            </a:r>
            <a:r>
              <a:rPr lang="en-GB" i="1" dirty="0"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4" name="Vertical Scroll 3"/>
          <p:cNvSpPr/>
          <p:nvPr/>
        </p:nvSpPr>
        <p:spPr>
          <a:xfrm>
            <a:off x="6105378" y="107548"/>
            <a:ext cx="5936368" cy="6628103"/>
          </a:xfrm>
          <a:prstGeom prst="verticalScrol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1"/>
                </a:solidFill>
                <a:latin typeface="Comic Sans MS" panose="030F0702030302020204" pitchFamily="66" charset="0"/>
              </a:rPr>
              <a:t>`The Holy Father offers </a:t>
            </a:r>
            <a:r>
              <a:rPr lang="en-GB" sz="3000" dirty="0">
                <a:solidFill>
                  <a:schemeClr val="tx1"/>
                </a:solidFill>
                <a:latin typeface="Comic Sans MS" panose="030F0702030302020204" pitchFamily="66" charset="0"/>
                <a:hlinkClick r:id="rId2" action="ppaction://hlinksldjump"/>
              </a:rPr>
              <a:t>fervent</a:t>
            </a:r>
            <a:r>
              <a:rPr lang="en-GB" sz="3000" dirty="0">
                <a:solidFill>
                  <a:schemeClr val="tx1"/>
                </a:solidFill>
                <a:latin typeface="Comic Sans MS" panose="030F0702030302020204" pitchFamily="66" charset="0"/>
              </a:rPr>
              <a:t> prayers for the families and friends of the victims and for all mourning their loss. He invokes God's consolations upon all those suffering as a result of </a:t>
            </a:r>
            <a:r>
              <a:rPr lang="en-GB" sz="4000" b="1" dirty="0">
                <a:solidFill>
                  <a:srgbClr val="FF0000"/>
                </a:solidFill>
                <a:latin typeface="Comic Sans MS" panose="030F0702030302020204" pitchFamily="66" charset="0"/>
                <a:hlinkClick r:id="rId2" action="ppaction://hlinksldjump"/>
              </a:rPr>
              <a:t>senseless</a:t>
            </a:r>
            <a:r>
              <a:rPr lang="en-GB" sz="30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GB" sz="3000" dirty="0">
                <a:solidFill>
                  <a:schemeClr val="tx1"/>
                </a:solidFill>
                <a:latin typeface="Comic Sans MS" panose="030F0702030302020204" pitchFamily="66" charset="0"/>
              </a:rPr>
              <a:t>violence and he sends his blessing.''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678" y="2844800"/>
            <a:ext cx="57277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Use a dictionary to help you find out the meanings of the following key words:</a:t>
            </a:r>
          </a:p>
          <a:p>
            <a:endParaRPr lang="en-GB" sz="3200" dirty="0">
              <a:latin typeface="Comic Sans MS" panose="030F0702030302020204" pitchFamily="66" charset="0"/>
            </a:endParaRPr>
          </a:p>
          <a:p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Fervent:</a:t>
            </a:r>
          </a:p>
          <a:p>
            <a:endParaRPr lang="en-GB" sz="3200" dirty="0">
              <a:latin typeface="Comic Sans MS" panose="030F0702030302020204" pitchFamily="66" charset="0"/>
            </a:endParaRPr>
          </a:p>
          <a:p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Senseless: </a:t>
            </a:r>
            <a:endParaRPr lang="en-GB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904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456" y="1330324"/>
            <a:ext cx="11061344" cy="527367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You are the parent of a child who was killed during the Dunblane Massacre.</a:t>
            </a:r>
          </a:p>
          <a:p>
            <a:endParaRPr lang="en-GB" dirty="0"/>
          </a:p>
          <a:p>
            <a:r>
              <a:rPr lang="en-GB" dirty="0"/>
              <a:t>You are writing a letter to the prime minister asking for change so that an incident like this never happens again. </a:t>
            </a:r>
          </a:p>
          <a:p>
            <a:endParaRPr lang="en-GB" b="1" dirty="0"/>
          </a:p>
          <a:p>
            <a:pPr marL="0" indent="0">
              <a:buNone/>
            </a:pPr>
            <a:r>
              <a:rPr lang="en-GB" b="1" dirty="0"/>
              <a:t>Things to include in your letter; </a:t>
            </a:r>
          </a:p>
          <a:p>
            <a:r>
              <a:rPr lang="en-GB" dirty="0"/>
              <a:t>A short description of the incident </a:t>
            </a:r>
          </a:p>
          <a:p>
            <a:r>
              <a:rPr lang="en-GB" dirty="0"/>
              <a:t>How you feel and how it has affected you as a parent and your family</a:t>
            </a:r>
          </a:p>
          <a:p>
            <a:r>
              <a:rPr lang="en-GB" dirty="0"/>
              <a:t>How it has affected your community </a:t>
            </a:r>
          </a:p>
          <a:p>
            <a:r>
              <a:rPr lang="en-GB" dirty="0"/>
              <a:t>What changes you think should be made to stop this from ever happening again. </a:t>
            </a:r>
          </a:p>
        </p:txBody>
      </p:sp>
      <p:sp>
        <p:nvSpPr>
          <p:cNvPr id="4" name="Rectangle 3"/>
          <p:cNvSpPr/>
          <p:nvPr/>
        </p:nvSpPr>
        <p:spPr>
          <a:xfrm>
            <a:off x="3183818" y="99642"/>
            <a:ext cx="55710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Letter Writing Task</a:t>
            </a:r>
          </a:p>
        </p:txBody>
      </p:sp>
      <p:sp>
        <p:nvSpPr>
          <p:cNvPr id="5" name="Rectangle 4"/>
          <p:cNvSpPr/>
          <p:nvPr/>
        </p:nvSpPr>
        <p:spPr>
          <a:xfrm>
            <a:off x="393878" y="1117600"/>
            <a:ext cx="11366500" cy="2336800"/>
          </a:xfrm>
          <a:prstGeom prst="rect">
            <a:avLst/>
          </a:prstGeom>
          <a:noFill/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878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839200" y="226536"/>
            <a:ext cx="3009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Joe </a:t>
            </a:r>
            <a:r>
              <a:rPr lang="en-GB" sz="2000" dirty="0" err="1"/>
              <a:t>Bloggs</a:t>
            </a:r>
            <a:r>
              <a:rPr lang="en-GB" sz="2000" dirty="0"/>
              <a:t>, </a:t>
            </a:r>
          </a:p>
          <a:p>
            <a:r>
              <a:rPr lang="en-GB" sz="2000" dirty="0"/>
              <a:t>21 </a:t>
            </a:r>
            <a:r>
              <a:rPr lang="en-GB" sz="2000" dirty="0" err="1"/>
              <a:t>Dunblane</a:t>
            </a:r>
            <a:r>
              <a:rPr lang="en-GB" sz="2000" dirty="0"/>
              <a:t> Avenue,</a:t>
            </a:r>
          </a:p>
          <a:p>
            <a:r>
              <a:rPr lang="en-GB" sz="2000" dirty="0" err="1"/>
              <a:t>Dunblane</a:t>
            </a:r>
            <a:r>
              <a:rPr lang="en-GB" sz="2000" dirty="0"/>
              <a:t>,</a:t>
            </a:r>
          </a:p>
          <a:p>
            <a:r>
              <a:rPr lang="en-GB" sz="2000" dirty="0"/>
              <a:t>FK3 21H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2100" y="1611530"/>
            <a:ext cx="30099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Prime Ministers Office</a:t>
            </a:r>
          </a:p>
          <a:p>
            <a:r>
              <a:rPr lang="en-GB" sz="2000" dirty="0"/>
              <a:t>10 Downing Street,</a:t>
            </a:r>
          </a:p>
          <a:p>
            <a:r>
              <a:rPr lang="en-GB" sz="2000" dirty="0"/>
              <a:t>London</a:t>
            </a:r>
          </a:p>
          <a:p>
            <a:r>
              <a:rPr lang="en-GB" dirty="0"/>
              <a:t>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39200" y="216552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13</a:t>
            </a:r>
            <a:r>
              <a:rPr lang="en-GB" baseline="30000" dirty="0"/>
              <a:t>th</a:t>
            </a:r>
            <a:r>
              <a:rPr lang="en-GB" dirty="0"/>
              <a:t> MARCH 1996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100" y="3088858"/>
            <a:ext cx="287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Dear Mr Prime Minister,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100" y="5283200"/>
            <a:ext cx="2070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Sincerely, </a:t>
            </a:r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Your Name </a:t>
            </a:r>
          </a:p>
        </p:txBody>
      </p:sp>
    </p:spTree>
    <p:extLst>
      <p:ext uri="{BB962C8B-B14F-4D97-AF65-F5344CB8AC3E}">
        <p14:creationId xmlns:p14="http://schemas.microsoft.com/office/powerpoint/2010/main" val="1514046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9D2BECC87DDD4DA0438AF012688537" ma:contentTypeVersion="11" ma:contentTypeDescription="Create a new document." ma:contentTypeScope="" ma:versionID="dfa1b4667f069e593de6eeed88f0a62f">
  <xsd:schema xmlns:xsd="http://www.w3.org/2001/XMLSchema" xmlns:xs="http://www.w3.org/2001/XMLSchema" xmlns:p="http://schemas.microsoft.com/office/2006/metadata/properties" xmlns:ns2="af18cbee-7316-4479-a82e-0c2cab30cba9" xmlns:ns3="f8f5a08e-9e7d-498d-9e0c-b4349d7eb1d6" targetNamespace="http://schemas.microsoft.com/office/2006/metadata/properties" ma:root="true" ma:fieldsID="2e951e5924ef5232e26c09cc3b359b85" ns2:_="" ns3:_="">
    <xsd:import namespace="af18cbee-7316-4479-a82e-0c2cab30cba9"/>
    <xsd:import namespace="f8f5a08e-9e7d-498d-9e0c-b4349d7eb1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18cbee-7316-4479-a82e-0c2cab30cb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f5a08e-9e7d-498d-9e0c-b4349d7eb1d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75A2584-2A95-4A71-9CB4-4A60D101BE61}"/>
</file>

<file path=customXml/itemProps2.xml><?xml version="1.0" encoding="utf-8"?>
<ds:datastoreItem xmlns:ds="http://schemas.openxmlformats.org/officeDocument/2006/customXml" ds:itemID="{8C10F992-CA28-4483-8E34-A69387877B5E}"/>
</file>

<file path=customXml/itemProps3.xml><?xml version="1.0" encoding="utf-8"?>
<ds:datastoreItem xmlns:ds="http://schemas.openxmlformats.org/officeDocument/2006/customXml" ds:itemID="{3D9CB448-F9F6-4B44-AFBD-ADF49BD6DC57}"/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732</Words>
  <Application>Microsoft Macintosh PowerPoint</Application>
  <PresentationFormat>Widescreen</PresentationFormat>
  <Paragraphs>83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Wingdings</vt:lpstr>
      <vt:lpstr>Office Theme</vt:lpstr>
      <vt:lpstr>IMPORTANT</vt:lpstr>
      <vt:lpstr>IMPORTANT</vt:lpstr>
      <vt:lpstr>PowerPoint Presentation</vt:lpstr>
      <vt:lpstr>Week Six Tasks</vt:lpstr>
      <vt:lpstr>PowerPoint Presentation</vt:lpstr>
      <vt:lpstr>PowerPoint Presentation</vt:lpstr>
      <vt:lpstr>Telegram from the Pope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11</cp:revision>
  <dcterms:created xsi:type="dcterms:W3CDTF">2020-03-27T10:46:26Z</dcterms:created>
  <dcterms:modified xsi:type="dcterms:W3CDTF">2020-04-29T14:58:03Z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0x010100F59D2BECC87DDD4DA0438AF012688537</vt:lpwstr>
  </property>
</Properties>
</file>