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3131"/>
    <a:srgbClr val="B8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0139FB-2976-4229-81C1-A98CB0C4F01C}" v="572" dt="2020-11-10T16:02:35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48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201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3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2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07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649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42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5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14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66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63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D044A-A0B9-4478-A429-39CC38FAEF65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0A728-0979-4698-A776-A9E297B5A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195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ipedia.org/wiki/Odi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ipedia.org/wiki/Monopoly_(game)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13111" y="640081"/>
            <a:ext cx="5138808" cy="3352473"/>
          </a:xfrm>
          <a:noFill/>
        </p:spPr>
        <p:txBody>
          <a:bodyPr>
            <a:noAutofit/>
          </a:bodyPr>
          <a:lstStyle/>
          <a:p>
            <a:r>
              <a:rPr lang="en-GB" sz="8800" b="1" dirty="0"/>
              <a:t>Strong Passwords</a:t>
            </a:r>
            <a:endParaRPr lang="en-GB" sz="8800" b="1">
              <a:cs typeface="Calibri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13110" y="4157147"/>
            <a:ext cx="5138809" cy="2060774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4400" dirty="0"/>
              <a:t>Internet Security</a:t>
            </a:r>
            <a:endParaRPr lang="en-GB" sz="4400"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913D8DA-B72B-46FB-9E5D-656A0EB0A4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" y="-1"/>
            <a:ext cx="6107584" cy="6861717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xmlns="" id="{63CDDC8E-3FD0-4545-A664-7661835B4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6745" y="640080"/>
            <a:ext cx="480917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Lock">
            <a:extLst>
              <a:ext uri="{FF2B5EF4-FFF2-40B4-BE49-F238E27FC236}">
                <a16:creationId xmlns:a16="http://schemas.microsoft.com/office/drawing/2014/main" xmlns="" id="{F946E676-88B8-4E5F-B519-345EE18F1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500" y="1344157"/>
            <a:ext cx="4169664" cy="41696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58920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xmlns="" id="{51D98CAC-3EFF-4342-BD5A-6C0E8CAB4C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12192000" cy="4006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659957"/>
          </a:xfrm>
        </p:spPr>
        <p:txBody>
          <a:bodyPr>
            <a:normAutofit/>
          </a:bodyPr>
          <a:lstStyle/>
          <a:p>
            <a:pPr fontAlgn="base"/>
            <a:r>
              <a:rPr lang="en-GB" sz="6200" b="1" dirty="0">
                <a:solidFill>
                  <a:srgbClr val="FFFFFF"/>
                </a:solidFill>
              </a:rPr>
              <a:t>“If you want to be happy, be”.</a:t>
            </a:r>
            <a:r>
              <a:rPr lang="en-GB" sz="6200" b="1" dirty="0"/>
              <a:t/>
            </a:r>
            <a:br>
              <a:rPr lang="en-GB" sz="6200" b="1" dirty="0"/>
            </a:br>
            <a:endParaRPr lang="en-GB" sz="6200" b="1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FB7DD80-ED83-47F8-94B5-8DE8E4389917}"/>
              </a:ext>
            </a:extLst>
          </p:cNvPr>
          <p:cNvSpPr txBox="1"/>
          <p:nvPr/>
        </p:nvSpPr>
        <p:spPr>
          <a:xfrm>
            <a:off x="838200" y="4656347"/>
            <a:ext cx="10515600" cy="139065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>
              <a:spcAft>
                <a:spcPts val="600"/>
              </a:spcAft>
            </a:pPr>
            <a:r>
              <a:rPr lang="en-GB" sz="6400" b="1" dirty="0">
                <a:ea typeface="+mn-lt"/>
                <a:cs typeface="+mn-lt"/>
              </a:rPr>
              <a:t>IUw2B:)B.</a:t>
            </a:r>
            <a:r>
              <a:rPr lang="en-GB" sz="5700" b="1" dirty="0">
                <a:ea typeface="+mn-lt"/>
                <a:cs typeface="+mn-lt"/>
              </a:rPr>
              <a:t/>
            </a:r>
            <a:br>
              <a:rPr lang="en-GB" sz="5700" b="1" dirty="0">
                <a:ea typeface="+mn-lt"/>
                <a:cs typeface="+mn-lt"/>
              </a:rPr>
            </a:br>
            <a:endParaRPr lang="en-US" sz="32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5148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2D2B266D-3625-4584-A5C3-7D3F672CF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A5D2A5D1-BA0D-47D3-B051-DA7743C46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What Is An Example Of A Strong Password That Is Easy To ...">
            <a:extLst>
              <a:ext uri="{FF2B5EF4-FFF2-40B4-BE49-F238E27FC236}">
                <a16:creationId xmlns:a16="http://schemas.microsoft.com/office/drawing/2014/main" xmlns="" id="{195CF271-84A7-4B9E-917F-8AFA3F1908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499"/>
          <a:stretch/>
        </p:blipFill>
        <p:spPr>
          <a:xfrm>
            <a:off x="68177" y="429883"/>
            <a:ext cx="7378691" cy="4953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28177" y="-315847"/>
            <a:ext cx="8393567" cy="3213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i="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Cartoon-Duck-14-Coffee-Glvs</a:t>
            </a:r>
            <a:endParaRPr lang="en-US" sz="5400">
              <a:solidFill>
                <a:srgbClr val="FFFFFF"/>
              </a:solidFill>
              <a:latin typeface="+mj-lt"/>
              <a:ea typeface="+mj-ea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962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A29398BB-6F62-472B-88B2-8D942FEBFB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664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3C0D298-47AC-4912-8022-B969E5732C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66430" y="626107"/>
            <a:ext cx="1128382" cy="847206"/>
            <a:chOff x="5307830" y="325570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F8ED9F95-2ADE-4C89-BD97-AF7DB8DB36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DD52534-E915-42C0-890A-5B19A15B53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Freeform 5">
            <a:extLst>
              <a:ext uri="{FF2B5EF4-FFF2-40B4-BE49-F238E27FC236}">
                <a16:creationId xmlns:a16="http://schemas.microsoft.com/office/drawing/2014/main" xmlns="" id="{01F1CEA4-5DA0-41E1-A743-4F227AE62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958811" y="1645694"/>
            <a:ext cx="4689240" cy="411502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07D1A722-B699-4DA0-B7AC-F06CC81AD5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39502" y="626107"/>
            <a:ext cx="3154669" cy="2796247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0166" y="5506827"/>
            <a:ext cx="6006864" cy="1566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i="0" dirty="0">
                <a:effectLst/>
                <a:latin typeface="+mj-lt"/>
                <a:ea typeface="+mj-ea"/>
                <a:cs typeface="+mj-cs"/>
              </a:rPr>
              <a:t>Dog.lov3r</a:t>
            </a:r>
            <a:endParaRPr lang="en-US" sz="6600" b="1">
              <a:latin typeface="+mj-lt"/>
              <a:ea typeface="+mj-ea"/>
              <a:cs typeface="Calibri Light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i="0" dirty="0">
                <a:effectLst/>
                <a:latin typeface="+mj-lt"/>
                <a:ea typeface="+mj-ea"/>
                <a:cs typeface="+mj-cs"/>
              </a:rPr>
              <a:t>dOG.lov3r</a:t>
            </a:r>
            <a:endParaRPr lang="en-US" sz="6600" b="1" i="0">
              <a:effectLst/>
              <a:latin typeface="+mj-lt"/>
              <a:ea typeface="+mj-ea"/>
              <a:cs typeface="Calibri Light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i="0" dirty="0">
                <a:effectLst/>
                <a:latin typeface="+mj-lt"/>
                <a:ea typeface="+mj-ea"/>
                <a:cs typeface="+mj-cs"/>
              </a:rPr>
              <a:t>i7ovemydog!!</a:t>
            </a:r>
            <a:endParaRPr lang="en-US" sz="6600" b="1" i="0">
              <a:effectLst/>
              <a:latin typeface="+mj-lt"/>
              <a:ea typeface="+mj-ea"/>
              <a:cs typeface="Calibri Light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b="0" i="0">
              <a:effectLst/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b="0" i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4" name="Picture 4" descr="I Love My Dog Free Stock Photo - Public Domain Pictures">
            <a:extLst>
              <a:ext uri="{FF2B5EF4-FFF2-40B4-BE49-F238E27FC236}">
                <a16:creationId xmlns:a16="http://schemas.microsoft.com/office/drawing/2014/main" xmlns="" id="{F6CCE2FB-8201-437E-BA77-84275CB89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601" y="1100995"/>
            <a:ext cx="1846470" cy="1846470"/>
          </a:xfrm>
          <a:prstGeom prst="rect">
            <a:avLst/>
          </a:prstGeom>
        </p:spPr>
      </p:pic>
      <p:pic>
        <p:nvPicPr>
          <p:cNvPr id="5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356A16D6-B874-48A4-A238-FE4F1ECA6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8209538" y="2094540"/>
            <a:ext cx="2187786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62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386188"/>
              </p:ext>
            </p:extLst>
          </p:nvPr>
        </p:nvGraphicFramePr>
        <p:xfrm>
          <a:off x="258096" y="479322"/>
          <a:ext cx="11188923" cy="5727276"/>
        </p:xfrm>
        <a:graphic>
          <a:graphicData uri="http://schemas.openxmlformats.org/drawingml/2006/table">
            <a:tbl>
              <a:tblPr/>
              <a:tblGrid>
                <a:gridCol w="37296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296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296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b="1" u="sng" dirty="0">
                          <a:effectLst/>
                        </a:rPr>
                        <a:t>OK Password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b="1" u="sng" dirty="0">
                          <a:effectLst/>
                        </a:rPr>
                        <a:t>Better Password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b="1" u="sng" dirty="0">
                          <a:effectLst/>
                        </a:rPr>
                        <a:t>Excellent Password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kitty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1Kitty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1Ki77y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 err="1">
                          <a:effectLst/>
                        </a:rPr>
                        <a:t>susan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Susan53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.Susan53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jellyfish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jelly22fish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jelly22fi$h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 err="1">
                          <a:effectLst/>
                        </a:rPr>
                        <a:t>smellycat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sm3llycat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$m3llycat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 err="1">
                          <a:effectLst/>
                        </a:rPr>
                        <a:t>allblacks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a11Blacks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a11Black$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usher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!usher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!ush3r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ebay44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ebay.44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&amp;ebay.44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 err="1">
                          <a:effectLst/>
                        </a:rPr>
                        <a:t>deltagamma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 err="1">
                          <a:effectLst/>
                        </a:rPr>
                        <a:t>deltagamm</a:t>
                      </a:r>
                      <a:r>
                        <a:rPr lang="en-GB" sz="2400" dirty="0">
                          <a:effectLst/>
                        </a:rPr>
                        <a:t>@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d3ltagamm@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 err="1">
                          <a:effectLst/>
                        </a:rPr>
                        <a:t>ilovemypiano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!</a:t>
                      </a:r>
                      <a:r>
                        <a:rPr lang="en-GB" sz="2400" dirty="0" err="1">
                          <a:effectLst/>
                        </a:rPr>
                        <a:t>LoveMyPiano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!Lov3MyPiano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Sterling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SterlingGmal2015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SterlingGmail20.15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772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 err="1">
                          <a:effectLst/>
                        </a:rPr>
                        <a:t>BankLogin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31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BankLogin13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400" dirty="0">
                          <a:effectLst/>
                        </a:rPr>
                        <a:t>BankLogin!3</a:t>
                      </a:r>
                    </a:p>
                  </a:txBody>
                  <a:tcPr marL="90653" marR="90653" marT="45326" marB="45326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96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1963" y="5131413"/>
            <a:ext cx="5204603" cy="1286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0" i="0" dirty="0">
                <a:effectLst/>
                <a:latin typeface="+mj-lt"/>
                <a:ea typeface="+mj-ea"/>
                <a:cs typeface="+mj-cs"/>
              </a:rPr>
              <a:t>It is raining cats and dogs</a:t>
            </a:r>
            <a:r>
              <a:rPr lang="en-US" sz="3600" dirty="0">
                <a:latin typeface="+mj-lt"/>
                <a:ea typeface="+mj-ea"/>
                <a:cs typeface="+mj-cs"/>
              </a:rPr>
              <a:t>!</a:t>
            </a:r>
            <a:endParaRPr lang="en-US" sz="3600">
              <a:latin typeface="+mj-lt"/>
              <a:ea typeface="+mj-ea"/>
              <a:cs typeface="Calibri Light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0" dirty="0">
                <a:effectLst/>
                <a:latin typeface="+mj-lt"/>
                <a:ea typeface="+mj-ea"/>
                <a:cs typeface="+mj-cs"/>
              </a:rPr>
              <a:t>1tsrAIn1NGcts&amp;DGS!</a:t>
            </a:r>
            <a:endParaRPr lang="en-US" sz="2800" b="1">
              <a:latin typeface="+mj-lt"/>
              <a:ea typeface="+mj-ea"/>
              <a:cs typeface="Calibri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AE885FA-583E-488C-A3B2-2647B84A8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rgbClr val="505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26">
            <a:extLst>
              <a:ext uri="{FF2B5EF4-FFF2-40B4-BE49-F238E27FC236}">
                <a16:creationId xmlns:a16="http://schemas.microsoft.com/office/drawing/2014/main" xmlns="" id="{87B1CEC7-C2CE-4440-A0F7-0BE6B3AADB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564" y="320843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UTISM, LITERALLY! – Spectrum Women">
            <a:extLst>
              <a:ext uri="{FF2B5EF4-FFF2-40B4-BE49-F238E27FC236}">
                <a16:creationId xmlns:a16="http://schemas.microsoft.com/office/drawing/2014/main" xmlns="" id="{13A104FF-B154-46EE-B932-CCD6DAC48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0" y="886968"/>
            <a:ext cx="4974336" cy="279806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xmlns="" id="{7B0DBF0B-D7C2-4F15-94AE-3152558245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54749" y="320843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7D284862-71CD-4F03-B0C2-A336B7ACB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6574365" y="1340876"/>
            <a:ext cx="4974336" cy="189024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61B486B-F9E6-4677-A5D5-612E264E7128}"/>
              </a:ext>
            </a:extLst>
          </p:cNvPr>
          <p:cNvSpPr/>
          <p:nvPr/>
        </p:nvSpPr>
        <p:spPr>
          <a:xfrm>
            <a:off x="6268528" y="5232054"/>
            <a:ext cx="5276490" cy="10998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0" i="0" dirty="0">
                <a:effectLst/>
                <a:latin typeface="+mj-lt"/>
                <a:ea typeface="+mj-ea"/>
                <a:cs typeface="+mj-cs"/>
              </a:rPr>
              <a:t>Pass Go and collect $200</a:t>
            </a:r>
            <a:r>
              <a:rPr lang="en-US" sz="3600" dirty="0">
                <a:latin typeface="+mj-lt"/>
                <a:ea typeface="+mj-ea"/>
                <a:cs typeface="+mj-cs"/>
              </a:rPr>
              <a:t>”</a:t>
            </a:r>
            <a:endParaRPr lang="en-US" sz="3600">
              <a:latin typeface="+mj-lt"/>
              <a:ea typeface="+mj-ea"/>
              <a:cs typeface="Calibri Light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0" dirty="0">
                <a:effectLst/>
                <a:latin typeface="+mj-lt"/>
                <a:ea typeface="+mj-ea"/>
                <a:cs typeface="+mj-cs"/>
              </a:rPr>
              <a:t>p@$$GOandCLCt$200</a:t>
            </a:r>
            <a:endParaRPr lang="en-US" sz="3600" b="1">
              <a:latin typeface="+mj-lt"/>
              <a:ea typeface="+mj-ea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1675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EAD3B36D6C1144871271E157A0305A" ma:contentTypeVersion="0" ma:contentTypeDescription="Create a new document." ma:contentTypeScope="" ma:versionID="4d9ce293ebcd18375f7c4b38cbba84e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413257cd9829394d17656a545d5fa4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D8DBC5-7661-4E6F-A5EB-83F7DCCFB3EF}"/>
</file>

<file path=customXml/itemProps2.xml><?xml version="1.0" encoding="utf-8"?>
<ds:datastoreItem xmlns:ds="http://schemas.openxmlformats.org/officeDocument/2006/customXml" ds:itemID="{77EE1AFD-50B5-4106-8168-4DD6D6310CE1}"/>
</file>

<file path=customXml/itemProps3.xml><?xml version="1.0" encoding="utf-8"?>
<ds:datastoreItem xmlns:ds="http://schemas.openxmlformats.org/officeDocument/2006/customXml" ds:itemID="{CC84743A-ADE4-4095-83B6-8ED8D5E76085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</Words>
  <Application>Microsoft Office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Strong Passwords</vt:lpstr>
      <vt:lpstr>“If you want to be happy, be”. </vt:lpstr>
      <vt:lpstr>PowerPoint Presentation</vt:lpstr>
      <vt:lpstr>PowerPoint Presentation</vt:lpstr>
      <vt:lpstr>PowerPoint Presentation</vt:lpstr>
      <vt:lpstr>PowerPoint Presentation</vt:lpstr>
    </vt:vector>
  </TitlesOfParts>
  <Company>Falkirk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Leo Tolstoy “If you want to be happy, be”. We can transform it into IUw2B:)B.</dc:title>
  <dc:creator>Pauline Dundas</dc:creator>
  <cp:lastModifiedBy>Pauline Dundas</cp:lastModifiedBy>
  <cp:revision>203</cp:revision>
  <dcterms:created xsi:type="dcterms:W3CDTF">2020-11-10T15:02:07Z</dcterms:created>
  <dcterms:modified xsi:type="dcterms:W3CDTF">2020-11-10T16:05:40Z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0x01010037EAD3B36D6C1144871271E157A0305A</vt:lpwstr>
  </property>
</Properties>
</file>