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7" r:id="rId2"/>
    <p:sldId id="270" r:id="rId3"/>
    <p:sldId id="271" r:id="rId4"/>
    <p:sldId id="258" r:id="rId5"/>
    <p:sldId id="262" r:id="rId6"/>
    <p:sldId id="260" r:id="rId7"/>
    <p:sldId id="263" r:id="rId8"/>
    <p:sldId id="264" r:id="rId9"/>
    <p:sldId id="259" r:id="rId10"/>
    <p:sldId id="267" r:id="rId11"/>
    <p:sldId id="266" r:id="rId12"/>
    <p:sldId id="268" r:id="rId13"/>
    <p:sldId id="269" r:id="rId14"/>
  </p:sldIdLst>
  <p:sldSz cx="12192000" cy="6858000"/>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96" autoAdjust="0"/>
    <p:restoredTop sz="94660"/>
  </p:normalViewPr>
  <p:slideViewPr>
    <p:cSldViewPr snapToGrid="0">
      <p:cViewPr varScale="1">
        <p:scale>
          <a:sx n="77" d="100"/>
          <a:sy n="77" d="100"/>
        </p:scale>
        <p:origin x="126" y="798"/>
      </p:cViewPr>
      <p:guideLst/>
    </p:cSldViewPr>
  </p:slideViewPr>
  <p:notesTextViewPr>
    <p:cViewPr>
      <p:scale>
        <a:sx n="1" d="1"/>
        <a:sy n="1" d="1"/>
      </p:scale>
      <p:origin x="0" y="0"/>
    </p:cViewPr>
  </p:notesTextViewPr>
  <p:sorterViewPr>
    <p:cViewPr>
      <p:scale>
        <a:sx n="100" d="100"/>
        <a:sy n="100" d="100"/>
      </p:scale>
      <p:origin x="0" y="-46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85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7636" y="0"/>
            <a:ext cx="2951163" cy="498852"/>
          </a:xfrm>
          <a:prstGeom prst="rect">
            <a:avLst/>
          </a:prstGeom>
        </p:spPr>
        <p:txBody>
          <a:bodyPr vert="horz" lIns="91440" tIns="45720" rIns="91440" bIns="45720" rtlCol="0"/>
          <a:lstStyle>
            <a:lvl1pPr algn="r">
              <a:defRPr sz="1200"/>
            </a:lvl1pPr>
          </a:lstStyle>
          <a:p>
            <a:fld id="{71E19260-818F-4AAD-AF92-9B12ECF1E217}" type="datetimeFigureOut">
              <a:rPr lang="en-US" smtClean="0"/>
              <a:t>11/26/2020</a:t>
            </a:fld>
            <a:endParaRPr lang="en-US"/>
          </a:p>
        </p:txBody>
      </p:sp>
      <p:sp>
        <p:nvSpPr>
          <p:cNvPr id="4" name="Footer Placeholder 3"/>
          <p:cNvSpPr>
            <a:spLocks noGrp="1"/>
          </p:cNvSpPr>
          <p:nvPr>
            <p:ph type="ftr" sz="quarter" idx="2"/>
          </p:nvPr>
        </p:nvSpPr>
        <p:spPr>
          <a:xfrm>
            <a:off x="0" y="9443662"/>
            <a:ext cx="2951163" cy="49885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7636" y="9443662"/>
            <a:ext cx="2951163" cy="498851"/>
          </a:xfrm>
          <a:prstGeom prst="rect">
            <a:avLst/>
          </a:prstGeom>
        </p:spPr>
        <p:txBody>
          <a:bodyPr vert="horz" lIns="91440" tIns="45720" rIns="91440" bIns="45720" rtlCol="0" anchor="b"/>
          <a:lstStyle>
            <a:lvl1pPr algn="r">
              <a:defRPr sz="1200"/>
            </a:lvl1pPr>
          </a:lstStyle>
          <a:p>
            <a:fld id="{7B3BF5BB-2451-4A0E-9E55-E402CFE83B1F}" type="slidenum">
              <a:rPr lang="en-US" smtClean="0"/>
              <a:t>‹#›</a:t>
            </a:fld>
            <a:endParaRPr lang="en-US"/>
          </a:p>
        </p:txBody>
      </p:sp>
    </p:spTree>
    <p:extLst>
      <p:ext uri="{BB962C8B-B14F-4D97-AF65-F5344CB8AC3E}">
        <p14:creationId xmlns:p14="http://schemas.microsoft.com/office/powerpoint/2010/main" val="32914010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7625" y="0"/>
            <a:ext cx="2951163" cy="498475"/>
          </a:xfrm>
          <a:prstGeom prst="rect">
            <a:avLst/>
          </a:prstGeom>
        </p:spPr>
        <p:txBody>
          <a:bodyPr vert="horz" lIns="91440" tIns="45720" rIns="91440" bIns="45720" rtlCol="0"/>
          <a:lstStyle>
            <a:lvl1pPr algn="r">
              <a:defRPr sz="1200"/>
            </a:lvl1pPr>
          </a:lstStyle>
          <a:p>
            <a:fld id="{6B547E7F-177E-4532-AFDB-0561F18831F5}" type="datetimeFigureOut">
              <a:rPr lang="en-US" smtClean="0"/>
              <a:t>11/26/2020</a:t>
            </a:fld>
            <a:endParaRPr lang="en-US"/>
          </a:p>
        </p:txBody>
      </p:sp>
      <p:sp>
        <p:nvSpPr>
          <p:cNvPr id="4" name="Slide Image Placeholder 3"/>
          <p:cNvSpPr>
            <a:spLocks noGrp="1" noRot="1" noChangeAspect="1"/>
          </p:cNvSpPr>
          <p:nvPr>
            <p:ph type="sldImg" idx="2"/>
          </p:nvPr>
        </p:nvSpPr>
        <p:spPr>
          <a:xfrm>
            <a:off x="422275" y="1243013"/>
            <a:ext cx="5965825" cy="33559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1038" y="4784725"/>
            <a:ext cx="5448300" cy="391477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4038"/>
            <a:ext cx="2951163" cy="4984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7625" y="9444038"/>
            <a:ext cx="2951163" cy="498475"/>
          </a:xfrm>
          <a:prstGeom prst="rect">
            <a:avLst/>
          </a:prstGeom>
        </p:spPr>
        <p:txBody>
          <a:bodyPr vert="horz" lIns="91440" tIns="45720" rIns="91440" bIns="45720" rtlCol="0" anchor="b"/>
          <a:lstStyle>
            <a:lvl1pPr algn="r">
              <a:defRPr sz="1200"/>
            </a:lvl1pPr>
          </a:lstStyle>
          <a:p>
            <a:fld id="{AA24EFA1-DA0F-4F0B-87B1-EEFB68A60222}" type="slidenum">
              <a:rPr lang="en-US" smtClean="0"/>
              <a:t>‹#›</a:t>
            </a:fld>
            <a:endParaRPr lang="en-US"/>
          </a:p>
        </p:txBody>
      </p:sp>
    </p:spTree>
    <p:extLst>
      <p:ext uri="{BB962C8B-B14F-4D97-AF65-F5344CB8AC3E}">
        <p14:creationId xmlns:p14="http://schemas.microsoft.com/office/powerpoint/2010/main" val="610546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Background information about CALL Scotland</a:t>
            </a:r>
          </a:p>
          <a:p>
            <a:endParaRPr lang="en-GB" b="1" dirty="0"/>
          </a:p>
          <a:p>
            <a:r>
              <a:rPr lang="en-GB" dirty="0"/>
              <a:t>- gives context for day, how we have arrived at eye gaze</a:t>
            </a:r>
          </a:p>
          <a:p>
            <a:endParaRPr lang="en-GB" b="1" dirty="0"/>
          </a:p>
          <a:p>
            <a:r>
              <a:rPr lang="en-GB" dirty="0"/>
              <a:t>Operating for over 30 years , with a role that has evolved and developed over that period.</a:t>
            </a:r>
          </a:p>
          <a:p>
            <a:endParaRPr lang="en-GB" dirty="0"/>
          </a:p>
          <a:p>
            <a:r>
              <a:rPr lang="en-GB" dirty="0"/>
              <a:t>National service supporting people to use AT and Augmentative and Alternative Communication. </a:t>
            </a:r>
          </a:p>
          <a:p>
            <a:endParaRPr lang="en-GB" dirty="0"/>
          </a:p>
          <a:p>
            <a:r>
              <a:rPr lang="en-GB" dirty="0"/>
              <a:t>Scottish Government funding which is from the learning directorate, our primary role is supporting children in education, with pupil assessments and follow up funded directly by certain local authorities</a:t>
            </a:r>
          </a:p>
          <a:p>
            <a:endParaRPr lang="en-GB" dirty="0"/>
          </a:p>
          <a:p>
            <a:r>
              <a:rPr lang="en-GB" dirty="0"/>
              <a:t>Located within the university (bearing with us with all the building work going on around us).</a:t>
            </a:r>
          </a:p>
          <a:p>
            <a:endParaRPr lang="en-GB" dirty="0"/>
          </a:p>
          <a:p>
            <a:r>
              <a:rPr lang="en-GB" dirty="0"/>
              <a:t>Through work carried out in CALL roles that we have become more and more involved in assessing and advising on eye gaze, now a standard part of assessment toolkit. As we have an increasing number of queries to team about using eye gaze, we are eager, as well as providing appropriate individual support, but wider sense, we want to share this specialist information and to develop resources for anyone to make use of.</a:t>
            </a:r>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801E04AA-6293-45E0-A4EB-03FD8C15B62E}" type="slidenum">
              <a:rPr lang="en-GB" smtClean="0"/>
              <a:t>2</a:t>
            </a:fld>
            <a:endParaRPr lang="en-GB" dirty="0"/>
          </a:p>
        </p:txBody>
      </p:sp>
    </p:spTree>
    <p:extLst>
      <p:ext uri="{BB962C8B-B14F-4D97-AF65-F5344CB8AC3E}">
        <p14:creationId xmlns:p14="http://schemas.microsoft.com/office/powerpoint/2010/main" val="699870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CALL roles/ work areas</a:t>
            </a:r>
          </a:p>
          <a:p>
            <a:endParaRPr lang="en-GB" dirty="0"/>
          </a:p>
          <a:p>
            <a:r>
              <a:rPr lang="en-GB" dirty="0"/>
              <a:t>Strategic Leadership (to develop policy and good practice)</a:t>
            </a:r>
          </a:p>
          <a:p>
            <a:r>
              <a:rPr lang="en-GB" dirty="0"/>
              <a:t>Working with key partners SQA, National Parent Forum Scotland amongst others</a:t>
            </a:r>
          </a:p>
          <a:p>
            <a:endParaRPr lang="en-GB" dirty="0"/>
          </a:p>
          <a:p>
            <a:r>
              <a:rPr lang="en-GB" dirty="0"/>
              <a:t>Research &amp; Development (informing development of approached and resources)</a:t>
            </a:r>
          </a:p>
          <a:p>
            <a:r>
              <a:rPr lang="en-GB" dirty="0"/>
              <a:t>Scottish text-to-speech computer voices, Books4All digital book database, Resources for AAC</a:t>
            </a:r>
          </a:p>
          <a:p>
            <a:endParaRPr lang="en-GB" dirty="0"/>
          </a:p>
          <a:p>
            <a:r>
              <a:rPr lang="en-GB" dirty="0"/>
              <a:t>Assistive Technology Loans &amp; Support</a:t>
            </a:r>
          </a:p>
          <a:p>
            <a:r>
              <a:rPr lang="en-GB" dirty="0"/>
              <a:t>Extensive loanbank AT &amp; AAC devices</a:t>
            </a:r>
          </a:p>
          <a:p>
            <a:endParaRPr lang="en-GB" dirty="0"/>
          </a:p>
          <a:p>
            <a:r>
              <a:rPr lang="en-GB" dirty="0"/>
              <a:t>Professional Learning</a:t>
            </a:r>
          </a:p>
          <a:p>
            <a:r>
              <a:rPr lang="en-GB" dirty="0"/>
              <a:t>CALL-live webinars and courses</a:t>
            </a:r>
          </a:p>
          <a:p>
            <a:endParaRPr lang="en-GB" dirty="0"/>
          </a:p>
          <a:p>
            <a:r>
              <a:rPr lang="en-GB" dirty="0"/>
              <a:t>Specialist Information &amp; Expert Advice</a:t>
            </a:r>
          </a:p>
          <a:p>
            <a:r>
              <a:rPr lang="en-GB" dirty="0"/>
              <a:t>Publications, website &amp; social media networking</a:t>
            </a:r>
          </a:p>
          <a:p>
            <a:endParaRPr lang="en-GB" dirty="0"/>
          </a:p>
          <a:p>
            <a:r>
              <a:rPr lang="en-GB" dirty="0"/>
              <a:t>Pupil Assessment &amp; Support</a:t>
            </a:r>
          </a:p>
          <a:p>
            <a:r>
              <a:rPr lang="en-GB" dirty="0"/>
              <a:t>Primarily delivered through SLAs</a:t>
            </a:r>
          </a:p>
          <a:p>
            <a:endParaRPr lang="en-GB" dirty="0"/>
          </a:p>
          <a:p>
            <a:endParaRPr lang="en-GB" dirty="0"/>
          </a:p>
        </p:txBody>
      </p:sp>
      <p:sp>
        <p:nvSpPr>
          <p:cNvPr id="4" name="Slide Number Placeholder 3"/>
          <p:cNvSpPr>
            <a:spLocks noGrp="1"/>
          </p:cNvSpPr>
          <p:nvPr>
            <p:ph type="sldNum" sz="quarter" idx="10"/>
          </p:nvPr>
        </p:nvSpPr>
        <p:spPr/>
        <p:txBody>
          <a:bodyPr/>
          <a:lstStyle/>
          <a:p>
            <a:fld id="{801E04AA-6293-45E0-A4EB-03FD8C15B62E}" type="slidenum">
              <a:rPr lang="en-GB" smtClean="0"/>
              <a:t>3</a:t>
            </a:fld>
            <a:endParaRPr lang="en-GB" dirty="0"/>
          </a:p>
        </p:txBody>
      </p:sp>
    </p:spTree>
    <p:extLst>
      <p:ext uri="{BB962C8B-B14F-4D97-AF65-F5344CB8AC3E}">
        <p14:creationId xmlns:p14="http://schemas.microsoft.com/office/powerpoint/2010/main" val="4175088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E2739B4-62D5-43D8-8675-17924BC6700F}" type="datetimeFigureOut">
              <a:rPr lang="en-US" smtClean="0"/>
              <a:t>11/26/2020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0D7154-E8CF-46ED-A7DC-59A39F3FA5D1}" type="slidenum">
              <a:rPr lang="en-US" smtClean="0"/>
              <a:t>‹#›</a:t>
            </a:fld>
            <a:endParaRPr lang="en-US"/>
          </a:p>
        </p:txBody>
      </p:sp>
    </p:spTree>
    <p:extLst>
      <p:ext uri="{BB962C8B-B14F-4D97-AF65-F5344CB8AC3E}">
        <p14:creationId xmlns:p14="http://schemas.microsoft.com/office/powerpoint/2010/main" val="38869878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E2739B4-62D5-43D8-8675-17924BC6700F}" type="datetimeFigureOut">
              <a:rPr lang="en-US" smtClean="0"/>
              <a:t>11/26/2020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0D7154-E8CF-46ED-A7DC-59A39F3FA5D1}" type="slidenum">
              <a:rPr lang="en-US" smtClean="0"/>
              <a:t>‹#›</a:t>
            </a:fld>
            <a:endParaRPr lang="en-US"/>
          </a:p>
        </p:txBody>
      </p:sp>
    </p:spTree>
    <p:extLst>
      <p:ext uri="{BB962C8B-B14F-4D97-AF65-F5344CB8AC3E}">
        <p14:creationId xmlns:p14="http://schemas.microsoft.com/office/powerpoint/2010/main" val="2764759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E2739B4-62D5-43D8-8675-17924BC6700F}" type="datetimeFigureOut">
              <a:rPr lang="en-US" smtClean="0"/>
              <a:t>11/26/2020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0D7154-E8CF-46ED-A7DC-59A39F3FA5D1}" type="slidenum">
              <a:rPr lang="en-US" smtClean="0"/>
              <a:t>‹#›</a:t>
            </a:fld>
            <a:endParaRPr lang="en-US"/>
          </a:p>
        </p:txBody>
      </p:sp>
    </p:spTree>
    <p:extLst>
      <p:ext uri="{BB962C8B-B14F-4D97-AF65-F5344CB8AC3E}">
        <p14:creationId xmlns:p14="http://schemas.microsoft.com/office/powerpoint/2010/main" val="2337277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E2739B4-62D5-43D8-8675-17924BC6700F}" type="datetimeFigureOut">
              <a:rPr lang="en-US" smtClean="0"/>
              <a:t>11/26/2020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0D7154-E8CF-46ED-A7DC-59A39F3FA5D1}" type="slidenum">
              <a:rPr lang="en-US" smtClean="0"/>
              <a:t>‹#›</a:t>
            </a:fld>
            <a:endParaRPr lang="en-US"/>
          </a:p>
        </p:txBody>
      </p:sp>
    </p:spTree>
    <p:extLst>
      <p:ext uri="{BB962C8B-B14F-4D97-AF65-F5344CB8AC3E}">
        <p14:creationId xmlns:p14="http://schemas.microsoft.com/office/powerpoint/2010/main" val="826419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E2739B4-62D5-43D8-8675-17924BC6700F}" type="datetimeFigureOut">
              <a:rPr lang="en-US" smtClean="0"/>
              <a:t>11/26/2020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0D7154-E8CF-46ED-A7DC-59A39F3FA5D1}" type="slidenum">
              <a:rPr lang="en-US" smtClean="0"/>
              <a:t>‹#›</a:t>
            </a:fld>
            <a:endParaRPr lang="en-US"/>
          </a:p>
        </p:txBody>
      </p:sp>
    </p:spTree>
    <p:extLst>
      <p:ext uri="{BB962C8B-B14F-4D97-AF65-F5344CB8AC3E}">
        <p14:creationId xmlns:p14="http://schemas.microsoft.com/office/powerpoint/2010/main" val="2772625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E2739B4-62D5-43D8-8675-17924BC6700F}" type="datetimeFigureOut">
              <a:rPr lang="en-US" smtClean="0"/>
              <a:t>11/26/2020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0D7154-E8CF-46ED-A7DC-59A39F3FA5D1}" type="slidenum">
              <a:rPr lang="en-US" smtClean="0"/>
              <a:t>‹#›</a:t>
            </a:fld>
            <a:endParaRPr lang="en-US"/>
          </a:p>
        </p:txBody>
      </p:sp>
    </p:spTree>
    <p:extLst>
      <p:ext uri="{BB962C8B-B14F-4D97-AF65-F5344CB8AC3E}">
        <p14:creationId xmlns:p14="http://schemas.microsoft.com/office/powerpoint/2010/main" val="3759989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E2739B4-62D5-43D8-8675-17924BC6700F}" type="datetimeFigureOut">
              <a:rPr lang="en-US" smtClean="0"/>
              <a:t>11/26/2020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0D7154-E8CF-46ED-A7DC-59A39F3FA5D1}" type="slidenum">
              <a:rPr lang="en-US" smtClean="0"/>
              <a:t>‹#›</a:t>
            </a:fld>
            <a:endParaRPr lang="en-US"/>
          </a:p>
        </p:txBody>
      </p:sp>
    </p:spTree>
    <p:extLst>
      <p:ext uri="{BB962C8B-B14F-4D97-AF65-F5344CB8AC3E}">
        <p14:creationId xmlns:p14="http://schemas.microsoft.com/office/powerpoint/2010/main" val="1104587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E2739B4-62D5-43D8-8675-17924BC6700F}" type="datetimeFigureOut">
              <a:rPr lang="en-US" smtClean="0"/>
              <a:t>11/26/2020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0D7154-E8CF-46ED-A7DC-59A39F3FA5D1}" type="slidenum">
              <a:rPr lang="en-US" smtClean="0"/>
              <a:t>‹#›</a:t>
            </a:fld>
            <a:endParaRPr lang="en-US"/>
          </a:p>
        </p:txBody>
      </p:sp>
    </p:spTree>
    <p:extLst>
      <p:ext uri="{BB962C8B-B14F-4D97-AF65-F5344CB8AC3E}">
        <p14:creationId xmlns:p14="http://schemas.microsoft.com/office/powerpoint/2010/main" val="2601757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2739B4-62D5-43D8-8675-17924BC6700F}" type="datetimeFigureOut">
              <a:rPr lang="en-US" smtClean="0"/>
              <a:t>11/26/2020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0D7154-E8CF-46ED-A7DC-59A39F3FA5D1}" type="slidenum">
              <a:rPr lang="en-US" smtClean="0"/>
              <a:t>‹#›</a:t>
            </a:fld>
            <a:endParaRPr lang="en-US"/>
          </a:p>
        </p:txBody>
      </p:sp>
    </p:spTree>
    <p:extLst>
      <p:ext uri="{BB962C8B-B14F-4D97-AF65-F5344CB8AC3E}">
        <p14:creationId xmlns:p14="http://schemas.microsoft.com/office/powerpoint/2010/main" val="440922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E2739B4-62D5-43D8-8675-17924BC6700F}" type="datetimeFigureOut">
              <a:rPr lang="en-US" smtClean="0"/>
              <a:t>11/26/2020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0D7154-E8CF-46ED-A7DC-59A39F3FA5D1}" type="slidenum">
              <a:rPr lang="en-US" smtClean="0"/>
              <a:t>‹#›</a:t>
            </a:fld>
            <a:endParaRPr lang="en-US"/>
          </a:p>
        </p:txBody>
      </p:sp>
    </p:spTree>
    <p:extLst>
      <p:ext uri="{BB962C8B-B14F-4D97-AF65-F5344CB8AC3E}">
        <p14:creationId xmlns:p14="http://schemas.microsoft.com/office/powerpoint/2010/main" val="1769557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E2739B4-62D5-43D8-8675-17924BC6700F}" type="datetimeFigureOut">
              <a:rPr lang="en-US" smtClean="0"/>
              <a:t>11/26/2020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0D7154-E8CF-46ED-A7DC-59A39F3FA5D1}" type="slidenum">
              <a:rPr lang="en-US" smtClean="0"/>
              <a:t>‹#›</a:t>
            </a:fld>
            <a:endParaRPr lang="en-US"/>
          </a:p>
        </p:txBody>
      </p:sp>
    </p:spTree>
    <p:extLst>
      <p:ext uri="{BB962C8B-B14F-4D97-AF65-F5344CB8AC3E}">
        <p14:creationId xmlns:p14="http://schemas.microsoft.com/office/powerpoint/2010/main" val="2546180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2739B4-62D5-43D8-8675-17924BC6700F}" type="datetimeFigureOut">
              <a:rPr lang="en-US" smtClean="0"/>
              <a:t>11/26/2020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0D7154-E8CF-46ED-A7DC-59A39F3FA5D1}" type="slidenum">
              <a:rPr lang="en-US" smtClean="0"/>
              <a:t>‹#›</a:t>
            </a:fld>
            <a:endParaRPr lang="en-US"/>
          </a:p>
        </p:txBody>
      </p:sp>
    </p:spTree>
    <p:extLst>
      <p:ext uri="{BB962C8B-B14F-4D97-AF65-F5344CB8AC3E}">
        <p14:creationId xmlns:p14="http://schemas.microsoft.com/office/powerpoint/2010/main" val="2604780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bookcreator.com/" TargetMode="External"/><Relationship Id="rId2" Type="http://schemas.openxmlformats.org/officeDocument/2006/relationships/hyperlink" Target="mailto:gillan.mcneill@ed.ac.uk" TargetMode="External"/><Relationship Id="rId1" Type="http://schemas.openxmlformats.org/officeDocument/2006/relationships/slideLayout" Target="../slideLayouts/slideLayout2.xml"/><Relationship Id="rId5" Type="http://schemas.openxmlformats.org/officeDocument/2006/relationships/hyperlink" Target="http://www.callscotland.org.uk/" TargetMode="External"/><Relationship Id="rId4" Type="http://schemas.openxmlformats.org/officeDocument/2006/relationships/hyperlink" Target="https://www.youtube.com/user/bookcreatorapp"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a:t>Using Book Creator to Support Literacy, Organisation and Communication Skills</a:t>
            </a:r>
            <a:endParaRPr lang="en-US" dirty="0"/>
          </a:p>
        </p:txBody>
      </p:sp>
      <p:sp>
        <p:nvSpPr>
          <p:cNvPr id="3" name="Subtitle 2"/>
          <p:cNvSpPr>
            <a:spLocks noGrp="1"/>
          </p:cNvSpPr>
          <p:nvPr>
            <p:ph type="subTitle" idx="1"/>
          </p:nvPr>
        </p:nvSpPr>
        <p:spPr>
          <a:xfrm>
            <a:off x="3340359" y="3602038"/>
            <a:ext cx="6232850" cy="1714432"/>
          </a:xfrm>
        </p:spPr>
        <p:txBody>
          <a:bodyPr>
            <a:noAutofit/>
          </a:bodyPr>
          <a:lstStyle/>
          <a:p>
            <a:r>
              <a:rPr lang="en-GB" sz="4400" dirty="0">
                <a:latin typeface="+mj-lt"/>
              </a:rPr>
              <a:t>Gillian McNeill</a:t>
            </a:r>
          </a:p>
          <a:p>
            <a:r>
              <a:rPr lang="en-GB" sz="4400" dirty="0">
                <a:latin typeface="+mj-lt"/>
              </a:rPr>
              <a:t>14</a:t>
            </a:r>
            <a:r>
              <a:rPr lang="en-GB" sz="4400" baseline="30000" dirty="0">
                <a:latin typeface="+mj-lt"/>
              </a:rPr>
              <a:t>th</a:t>
            </a:r>
            <a:r>
              <a:rPr lang="en-GB" sz="4400" dirty="0">
                <a:latin typeface="+mj-lt"/>
              </a:rPr>
              <a:t> June 2017</a:t>
            </a:r>
            <a:endParaRPr lang="en-US" sz="4400" dirty="0">
              <a:latin typeface="+mj-lt"/>
            </a:endParaRPr>
          </a:p>
        </p:txBody>
      </p:sp>
      <p:pic>
        <p:nvPicPr>
          <p:cNvPr id="6" name="Picture 5"/>
          <p:cNvPicPr>
            <a:picLocks noChangeAspect="1"/>
          </p:cNvPicPr>
          <p:nvPr/>
        </p:nvPicPr>
        <p:blipFill>
          <a:blip r:embed="rId2"/>
          <a:stretch>
            <a:fillRect/>
          </a:stretch>
        </p:blipFill>
        <p:spPr>
          <a:xfrm>
            <a:off x="4877537" y="5758527"/>
            <a:ext cx="3158494" cy="898392"/>
          </a:xfrm>
          <a:prstGeom prst="rect">
            <a:avLst/>
          </a:prstGeom>
        </p:spPr>
      </p:pic>
      <p:sp>
        <p:nvSpPr>
          <p:cNvPr id="14" name="AutoShape 2" descr="Image result for ipad"/>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3"/>
          <a:stretch>
            <a:fillRect/>
          </a:stretch>
        </p:blipFill>
        <p:spPr>
          <a:xfrm>
            <a:off x="1802189" y="3602038"/>
            <a:ext cx="2372878" cy="2329072"/>
          </a:xfrm>
          <a:prstGeom prst="rect">
            <a:avLst/>
          </a:prstGeom>
        </p:spPr>
      </p:pic>
      <p:pic>
        <p:nvPicPr>
          <p:cNvPr id="7" name="Picture 6"/>
          <p:cNvPicPr>
            <a:picLocks noChangeAspect="1"/>
          </p:cNvPicPr>
          <p:nvPr/>
        </p:nvPicPr>
        <p:blipFill>
          <a:blip r:embed="rId4"/>
          <a:stretch>
            <a:fillRect/>
          </a:stretch>
        </p:blipFill>
        <p:spPr>
          <a:xfrm>
            <a:off x="8443816" y="3717678"/>
            <a:ext cx="3124762" cy="2209901"/>
          </a:xfrm>
          <a:prstGeom prst="rect">
            <a:avLst/>
          </a:prstGeom>
        </p:spPr>
      </p:pic>
      <p:pic>
        <p:nvPicPr>
          <p:cNvPr id="9" name="Picture 8"/>
          <p:cNvPicPr>
            <a:picLocks noChangeAspect="1"/>
          </p:cNvPicPr>
          <p:nvPr/>
        </p:nvPicPr>
        <p:blipFill>
          <a:blip r:embed="rId5"/>
          <a:stretch>
            <a:fillRect/>
          </a:stretch>
        </p:blipFill>
        <p:spPr>
          <a:xfrm>
            <a:off x="3857625" y="341313"/>
            <a:ext cx="4476750" cy="781050"/>
          </a:xfrm>
          <a:prstGeom prst="rect">
            <a:avLst/>
          </a:prstGeom>
        </p:spPr>
      </p:pic>
    </p:spTree>
    <p:extLst>
      <p:ext uri="{BB962C8B-B14F-4D97-AF65-F5344CB8AC3E}">
        <p14:creationId xmlns:p14="http://schemas.microsoft.com/office/powerpoint/2010/main" val="11696026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Supporting Writing</a:t>
            </a:r>
          </a:p>
        </p:txBody>
      </p:sp>
      <p:sp>
        <p:nvSpPr>
          <p:cNvPr id="3" name="Content Placeholder 2"/>
          <p:cNvSpPr>
            <a:spLocks noGrp="1"/>
          </p:cNvSpPr>
          <p:nvPr>
            <p:ph sz="half" idx="1"/>
          </p:nvPr>
        </p:nvSpPr>
        <p:spPr>
          <a:xfrm>
            <a:off x="838200" y="1825625"/>
            <a:ext cx="3537030" cy="4351338"/>
          </a:xfrm>
        </p:spPr>
        <p:txBody>
          <a:bodyPr/>
          <a:lstStyle/>
          <a:p>
            <a:r>
              <a:rPr lang="en-GB" dirty="0"/>
              <a:t>Keedogo Plus Keyboard App - £2.99</a:t>
            </a:r>
          </a:p>
        </p:txBody>
      </p:sp>
      <p:sp>
        <p:nvSpPr>
          <p:cNvPr id="4" name="Content Placeholder 3"/>
          <p:cNvSpPr>
            <a:spLocks noGrp="1"/>
          </p:cNvSpPr>
          <p:nvPr>
            <p:ph sz="half" idx="2"/>
          </p:nvPr>
        </p:nvSpPr>
        <p:spPr/>
        <p:txBody>
          <a:bodyPr/>
          <a:lstStyle/>
          <a:p>
            <a:endParaRPr lang="en-GB"/>
          </a:p>
        </p:txBody>
      </p:sp>
      <p:pic>
        <p:nvPicPr>
          <p:cNvPr id="5" name="Picture 4"/>
          <p:cNvPicPr>
            <a:picLocks noChangeAspect="1"/>
          </p:cNvPicPr>
          <p:nvPr/>
        </p:nvPicPr>
        <p:blipFill>
          <a:blip r:embed="rId2"/>
          <a:stretch>
            <a:fillRect/>
          </a:stretch>
        </p:blipFill>
        <p:spPr>
          <a:xfrm>
            <a:off x="4583575" y="1483063"/>
            <a:ext cx="6440467" cy="4693900"/>
          </a:xfrm>
          <a:prstGeom prst="rect">
            <a:avLst/>
          </a:prstGeom>
        </p:spPr>
      </p:pic>
      <p:pic>
        <p:nvPicPr>
          <p:cNvPr id="6" name="Picture 5"/>
          <p:cNvPicPr>
            <a:picLocks noChangeAspect="1"/>
          </p:cNvPicPr>
          <p:nvPr/>
        </p:nvPicPr>
        <p:blipFill>
          <a:blip r:embed="rId3"/>
          <a:stretch>
            <a:fillRect/>
          </a:stretch>
        </p:blipFill>
        <p:spPr>
          <a:xfrm>
            <a:off x="838200" y="2991813"/>
            <a:ext cx="1724025" cy="1676400"/>
          </a:xfrm>
          <a:prstGeom prst="rect">
            <a:avLst/>
          </a:prstGeom>
        </p:spPr>
      </p:pic>
    </p:spTree>
    <p:extLst>
      <p:ext uri="{BB962C8B-B14F-4D97-AF65-F5344CB8AC3E}">
        <p14:creationId xmlns:p14="http://schemas.microsoft.com/office/powerpoint/2010/main" val="3115373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Clicker Books</a:t>
            </a:r>
          </a:p>
        </p:txBody>
      </p:sp>
      <p:pic>
        <p:nvPicPr>
          <p:cNvPr id="4" name="Content Placeholder 3"/>
          <p:cNvPicPr>
            <a:picLocks noGrp="1" noChangeAspect="1"/>
          </p:cNvPicPr>
          <p:nvPr>
            <p:ph idx="1"/>
          </p:nvPr>
        </p:nvPicPr>
        <p:blipFill>
          <a:blip r:embed="rId2"/>
          <a:stretch>
            <a:fillRect/>
          </a:stretch>
        </p:blipFill>
        <p:spPr>
          <a:xfrm>
            <a:off x="1151621" y="2106904"/>
            <a:ext cx="9430398" cy="3854058"/>
          </a:xfrm>
          <a:prstGeom prst="rect">
            <a:avLst/>
          </a:prstGeom>
        </p:spPr>
      </p:pic>
    </p:spTree>
    <p:extLst>
      <p:ext uri="{BB962C8B-B14F-4D97-AF65-F5344CB8AC3E}">
        <p14:creationId xmlns:p14="http://schemas.microsoft.com/office/powerpoint/2010/main" val="402648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203767" y="69450"/>
            <a:ext cx="9517897" cy="6717120"/>
          </a:xfrm>
          <a:prstGeom prst="rect">
            <a:avLst/>
          </a:prstGeom>
        </p:spPr>
      </p:pic>
    </p:spTree>
    <p:extLst>
      <p:ext uri="{BB962C8B-B14F-4D97-AF65-F5344CB8AC3E}">
        <p14:creationId xmlns:p14="http://schemas.microsoft.com/office/powerpoint/2010/main" val="1497622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Links and Resources</a:t>
            </a:r>
          </a:p>
        </p:txBody>
      </p:sp>
      <p:sp>
        <p:nvSpPr>
          <p:cNvPr id="3" name="Content Placeholder 2"/>
          <p:cNvSpPr>
            <a:spLocks noGrp="1"/>
          </p:cNvSpPr>
          <p:nvPr>
            <p:ph idx="1"/>
          </p:nvPr>
        </p:nvSpPr>
        <p:spPr/>
        <p:txBody>
          <a:bodyPr>
            <a:normAutofit lnSpcReduction="10000"/>
          </a:bodyPr>
          <a:lstStyle/>
          <a:p>
            <a:r>
              <a:rPr lang="en-GB" dirty="0">
                <a:hlinkClick r:id="rId2"/>
              </a:rPr>
              <a:t>gillan.mcneill@ed.ac.uk</a:t>
            </a:r>
            <a:endParaRPr lang="en-GB" dirty="0"/>
          </a:p>
          <a:p>
            <a:endParaRPr lang="en-GB" dirty="0"/>
          </a:p>
          <a:p>
            <a:r>
              <a:rPr lang="en-GB" dirty="0">
                <a:hlinkClick r:id="rId3"/>
              </a:rPr>
              <a:t>www.bookcreator.com</a:t>
            </a:r>
            <a:endParaRPr lang="en-GB" dirty="0"/>
          </a:p>
          <a:p>
            <a:r>
              <a:rPr lang="en-GB" dirty="0"/>
              <a:t>Support videos </a:t>
            </a:r>
            <a:r>
              <a:rPr lang="en-GB" dirty="0">
                <a:hlinkClick r:id="rId4"/>
              </a:rPr>
              <a:t>https://www.youtube.com/user/bookcreatorapp</a:t>
            </a:r>
            <a:endParaRPr lang="en-GB" dirty="0"/>
          </a:p>
          <a:p>
            <a:pPr marL="0" indent="0">
              <a:buNone/>
            </a:pPr>
            <a:endParaRPr lang="en-GB" dirty="0"/>
          </a:p>
          <a:p>
            <a:r>
              <a:rPr lang="en-GB" dirty="0">
                <a:hlinkClick r:id="rId5"/>
              </a:rPr>
              <a:t>www.callscotland.org.uk</a:t>
            </a:r>
            <a:endParaRPr lang="en-GB" dirty="0"/>
          </a:p>
          <a:p>
            <a:pPr lvl="1"/>
            <a:r>
              <a:rPr lang="en-GB" dirty="0"/>
              <a:t>Poster</a:t>
            </a:r>
          </a:p>
          <a:p>
            <a:pPr lvl="1"/>
            <a:r>
              <a:rPr lang="en-GB" dirty="0"/>
              <a:t>Webinar</a:t>
            </a:r>
          </a:p>
          <a:p>
            <a:pPr lvl="1"/>
            <a:r>
              <a:rPr lang="en-GB" dirty="0"/>
              <a:t>Blogs</a:t>
            </a:r>
          </a:p>
          <a:p>
            <a:pPr lvl="1"/>
            <a:r>
              <a:rPr lang="en-GB" dirty="0"/>
              <a:t>Professional Learning</a:t>
            </a:r>
          </a:p>
        </p:txBody>
      </p:sp>
    </p:spTree>
    <p:extLst>
      <p:ext uri="{BB962C8B-B14F-4D97-AF65-F5344CB8AC3E}">
        <p14:creationId xmlns:p14="http://schemas.microsoft.com/office/powerpoint/2010/main" val="796345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19536" y="980729"/>
            <a:ext cx="8363272" cy="5361459"/>
          </a:xfrm>
        </p:spPr>
        <p:txBody>
          <a:bodyPr>
            <a:normAutofit lnSpcReduction="10000"/>
          </a:bodyPr>
          <a:lstStyle/>
          <a:p>
            <a:pPr marL="0" indent="0">
              <a:buNone/>
            </a:pPr>
            <a:endParaRPr lang="en-GB" dirty="0"/>
          </a:p>
          <a:p>
            <a:pPr marL="0" indent="0">
              <a:buNone/>
            </a:pPr>
            <a:endParaRPr lang="en-GB" dirty="0"/>
          </a:p>
          <a:p>
            <a:pPr marL="0" indent="0">
              <a:buNone/>
            </a:pPr>
            <a:r>
              <a:rPr lang="en-GB" sz="3200" dirty="0"/>
              <a:t>Communication, Access, Literacy and Learning</a:t>
            </a:r>
          </a:p>
          <a:p>
            <a:pPr marL="0" indent="0">
              <a:buNone/>
            </a:pPr>
            <a:endParaRPr lang="en-GB" sz="3200" dirty="0"/>
          </a:p>
          <a:p>
            <a:r>
              <a:rPr lang="en-GB" sz="3200" dirty="0"/>
              <a:t>National service </a:t>
            </a:r>
          </a:p>
          <a:p>
            <a:pPr lvl="1"/>
            <a:r>
              <a:rPr lang="en-GB" sz="2800" dirty="0"/>
              <a:t>providing Assistive Technology support</a:t>
            </a:r>
          </a:p>
          <a:p>
            <a:pPr lvl="1"/>
            <a:r>
              <a:rPr lang="en-GB" sz="2800" dirty="0"/>
              <a:t>providing Augmentative and Alternative Communication (AAC) support</a:t>
            </a:r>
          </a:p>
          <a:p>
            <a:r>
              <a:rPr lang="en-GB" sz="3200" dirty="0"/>
              <a:t>Funded by Scottish Government and Local Authorities</a:t>
            </a:r>
          </a:p>
          <a:p>
            <a:r>
              <a:rPr lang="en-GB" sz="3200" dirty="0"/>
              <a:t>Located within the University of Edinburgh</a:t>
            </a:r>
          </a:p>
          <a:p>
            <a:pPr marL="0" indent="0">
              <a:buNone/>
            </a:pPr>
            <a:endParaRPr lang="en-GB" dirty="0"/>
          </a:p>
        </p:txBody>
      </p:sp>
      <p:pic>
        <p:nvPicPr>
          <p:cNvPr id="4098" name="Picture 2" descr="C:\Users\Gillian\Pictures\CALLredblu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4564" y="476672"/>
            <a:ext cx="4153644" cy="11768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906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6" name="Content Placeholder 5"/>
          <p:cNvPicPr>
            <a:picLocks noGrp="1" noChangeAspect="1"/>
          </p:cNvPicPr>
          <p:nvPr>
            <p:ph idx="1"/>
          </p:nvPr>
        </p:nvPicPr>
        <p:blipFill rotWithShape="1">
          <a:blip r:embed="rId3">
            <a:extLst>
              <a:ext uri="{28A0092B-C50C-407E-A947-70E740481C1C}">
                <a14:useLocalDpi xmlns:a14="http://schemas.microsoft.com/office/drawing/2010/main" val="0"/>
              </a:ext>
            </a:extLst>
          </a:blip>
          <a:srcRect l="3433" t="15643" r="6298" b="3347"/>
          <a:stretch/>
        </p:blipFill>
        <p:spPr>
          <a:xfrm>
            <a:off x="1652030" y="548680"/>
            <a:ext cx="8908467" cy="5839996"/>
          </a:xfrm>
        </p:spPr>
      </p:pic>
    </p:spTree>
    <p:extLst>
      <p:ext uri="{BB962C8B-B14F-4D97-AF65-F5344CB8AC3E}">
        <p14:creationId xmlns:p14="http://schemas.microsoft.com/office/powerpoint/2010/main" val="1848779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Why choose Book Creator?</a:t>
            </a:r>
            <a:endParaRPr lang="en-US" dirty="0"/>
          </a:p>
        </p:txBody>
      </p:sp>
      <p:sp>
        <p:nvSpPr>
          <p:cNvPr id="3" name="Content Placeholder 2"/>
          <p:cNvSpPr>
            <a:spLocks noGrp="1"/>
          </p:cNvSpPr>
          <p:nvPr>
            <p:ph idx="1"/>
          </p:nvPr>
        </p:nvSpPr>
        <p:spPr/>
        <p:txBody>
          <a:bodyPr/>
          <a:lstStyle/>
          <a:p>
            <a:r>
              <a:rPr lang="en-GB" dirty="0"/>
              <a:t>App for creating eBooks</a:t>
            </a:r>
          </a:p>
          <a:p>
            <a:r>
              <a:rPr lang="en-GB" dirty="0"/>
              <a:t>Versatility in supporting learning and communication</a:t>
            </a:r>
          </a:p>
          <a:p>
            <a:r>
              <a:rPr lang="en-GB" dirty="0"/>
              <a:t>Available on iPad, Android, Windows and Chrome</a:t>
            </a:r>
          </a:p>
          <a:p>
            <a:r>
              <a:rPr lang="en-GB" dirty="0"/>
              <a:t>Features including multi-media, appearance and style options</a:t>
            </a:r>
          </a:p>
          <a:p>
            <a:r>
              <a:rPr lang="en-GB" dirty="0"/>
              <a:t>Multiple sharing options</a:t>
            </a:r>
          </a:p>
          <a:p>
            <a:r>
              <a:rPr lang="en-GB" dirty="0"/>
              <a:t>Range of resources and support from developer</a:t>
            </a:r>
          </a:p>
          <a:p>
            <a:r>
              <a:rPr lang="en-GB" dirty="0"/>
              <a:t>Fun and easy to use</a:t>
            </a:r>
          </a:p>
          <a:p>
            <a:r>
              <a:rPr lang="en-GB" dirty="0"/>
              <a:t>Inexpensive</a:t>
            </a:r>
          </a:p>
          <a:p>
            <a:endParaRPr lang="en-US" dirty="0"/>
          </a:p>
        </p:txBody>
      </p:sp>
    </p:spTree>
    <p:extLst>
      <p:ext uri="{BB962C8B-B14F-4D97-AF65-F5344CB8AC3E}">
        <p14:creationId xmlns:p14="http://schemas.microsoft.com/office/powerpoint/2010/main" val="2958076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eBook Apps</a:t>
            </a:r>
          </a:p>
        </p:txBody>
      </p:sp>
      <p:sp>
        <p:nvSpPr>
          <p:cNvPr id="3" name="Content Placeholder 2"/>
          <p:cNvSpPr>
            <a:spLocks noGrp="1"/>
          </p:cNvSpPr>
          <p:nvPr>
            <p:ph sz="half" idx="1"/>
          </p:nvPr>
        </p:nvSpPr>
        <p:spPr>
          <a:xfrm>
            <a:off x="778992" y="1759202"/>
            <a:ext cx="5181600" cy="4351338"/>
          </a:xfrm>
        </p:spPr>
        <p:txBody>
          <a:bodyPr/>
          <a:lstStyle/>
          <a:p>
            <a:r>
              <a:rPr lang="en-GB" dirty="0"/>
              <a:t>Story Creator - free</a:t>
            </a:r>
          </a:p>
          <a:p>
            <a:endParaRPr lang="en-GB" dirty="0"/>
          </a:p>
          <a:p>
            <a:r>
              <a:rPr lang="en-GB" dirty="0"/>
              <a:t>My Story Creator – School Edition - £3.99</a:t>
            </a:r>
          </a:p>
          <a:p>
            <a:r>
              <a:rPr lang="en-GB" dirty="0"/>
              <a:t>(also free Kids Edition)</a:t>
            </a:r>
          </a:p>
          <a:p>
            <a:endParaRPr lang="en-GB" dirty="0"/>
          </a:p>
          <a:p>
            <a:r>
              <a:rPr lang="en-GB" dirty="0" err="1"/>
              <a:t>Pictello</a:t>
            </a:r>
            <a:r>
              <a:rPr lang="en-GB" dirty="0"/>
              <a:t> - £19.99</a:t>
            </a:r>
            <a:endParaRPr lang="en-US" dirty="0"/>
          </a:p>
        </p:txBody>
      </p:sp>
      <p:pic>
        <p:nvPicPr>
          <p:cNvPr id="5" name="Content Placeholder 4"/>
          <p:cNvPicPr>
            <a:picLocks noGrp="1" noChangeAspect="1"/>
          </p:cNvPicPr>
          <p:nvPr>
            <p:ph sz="half" idx="2"/>
          </p:nvPr>
        </p:nvPicPr>
        <p:blipFill>
          <a:blip r:embed="rId2"/>
          <a:stretch>
            <a:fillRect/>
          </a:stretch>
        </p:blipFill>
        <p:spPr>
          <a:xfrm>
            <a:off x="6095999" y="590212"/>
            <a:ext cx="5856687" cy="5391002"/>
          </a:xfrm>
          <a:prstGeom prst="rect">
            <a:avLst/>
          </a:prstGeom>
        </p:spPr>
      </p:pic>
      <p:pic>
        <p:nvPicPr>
          <p:cNvPr id="6" name="Picture 5"/>
          <p:cNvPicPr>
            <a:picLocks noChangeAspect="1"/>
          </p:cNvPicPr>
          <p:nvPr/>
        </p:nvPicPr>
        <p:blipFill>
          <a:blip r:embed="rId3"/>
          <a:stretch>
            <a:fillRect/>
          </a:stretch>
        </p:blipFill>
        <p:spPr>
          <a:xfrm>
            <a:off x="6505333" y="1573489"/>
            <a:ext cx="1652159" cy="1298561"/>
          </a:xfrm>
          <a:prstGeom prst="rect">
            <a:avLst/>
          </a:prstGeom>
        </p:spPr>
      </p:pic>
      <p:pic>
        <p:nvPicPr>
          <p:cNvPr id="7" name="Picture 6"/>
          <p:cNvPicPr>
            <a:picLocks noChangeAspect="1"/>
          </p:cNvPicPr>
          <p:nvPr/>
        </p:nvPicPr>
        <p:blipFill>
          <a:blip r:embed="rId3"/>
          <a:stretch>
            <a:fillRect/>
          </a:stretch>
        </p:blipFill>
        <p:spPr>
          <a:xfrm>
            <a:off x="7083556" y="2872050"/>
            <a:ext cx="1652159" cy="1298561"/>
          </a:xfrm>
          <a:prstGeom prst="rect">
            <a:avLst/>
          </a:prstGeom>
        </p:spPr>
      </p:pic>
      <p:pic>
        <p:nvPicPr>
          <p:cNvPr id="8" name="Picture 7"/>
          <p:cNvPicPr>
            <a:picLocks noChangeAspect="1"/>
          </p:cNvPicPr>
          <p:nvPr/>
        </p:nvPicPr>
        <p:blipFill>
          <a:blip r:embed="rId3"/>
          <a:stretch>
            <a:fillRect/>
          </a:stretch>
        </p:blipFill>
        <p:spPr>
          <a:xfrm>
            <a:off x="9422796" y="3381965"/>
            <a:ext cx="1406926" cy="1105813"/>
          </a:xfrm>
          <a:prstGeom prst="rect">
            <a:avLst/>
          </a:prstGeom>
        </p:spPr>
      </p:pic>
      <p:cxnSp>
        <p:nvCxnSpPr>
          <p:cNvPr id="10" name="Straight Arrow Connector 9"/>
          <p:cNvCxnSpPr/>
          <p:nvPr/>
        </p:nvCxnSpPr>
        <p:spPr>
          <a:xfrm>
            <a:off x="3988340" y="2049501"/>
            <a:ext cx="2500116" cy="173268"/>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14" name="Straight Arrow Connector 13"/>
          <p:cNvCxnSpPr/>
          <p:nvPr/>
        </p:nvCxnSpPr>
        <p:spPr>
          <a:xfrm>
            <a:off x="4931923" y="3285713"/>
            <a:ext cx="2151633" cy="235617"/>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cxnSp>
        <p:nvCxnSpPr>
          <p:cNvPr id="16" name="Straight Arrow Connector 15"/>
          <p:cNvCxnSpPr/>
          <p:nvPr/>
        </p:nvCxnSpPr>
        <p:spPr>
          <a:xfrm flipV="1">
            <a:off x="3540868" y="4416358"/>
            <a:ext cx="6167336" cy="516580"/>
          </a:xfrm>
          <a:prstGeom prst="straightConnector1">
            <a:avLst/>
          </a:prstGeom>
          <a:ln>
            <a:solidFill>
              <a:srgbClr val="FF0000"/>
            </a:solidFill>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259662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Book Creator One</a:t>
            </a:r>
            <a:endParaRPr lang="en-US" dirty="0"/>
          </a:p>
        </p:txBody>
      </p:sp>
      <p:sp>
        <p:nvSpPr>
          <p:cNvPr id="3" name="Content Placeholder 2"/>
          <p:cNvSpPr>
            <a:spLocks noGrp="1"/>
          </p:cNvSpPr>
          <p:nvPr>
            <p:ph idx="1"/>
          </p:nvPr>
        </p:nvSpPr>
        <p:spPr/>
        <p:txBody>
          <a:bodyPr>
            <a:normAutofit/>
          </a:bodyPr>
          <a:lstStyle/>
          <a:p>
            <a:r>
              <a:rPr lang="en-GB" sz="3600" dirty="0"/>
              <a:t>Free</a:t>
            </a:r>
          </a:p>
          <a:p>
            <a:r>
              <a:rPr lang="en-GB" sz="3600" dirty="0"/>
              <a:t>One book</a:t>
            </a:r>
          </a:p>
          <a:p>
            <a:r>
              <a:rPr lang="en-GB" sz="3600" dirty="0"/>
              <a:t>Delete book and make another</a:t>
            </a:r>
          </a:p>
          <a:p>
            <a:r>
              <a:rPr lang="en-GB" sz="3600" dirty="0"/>
              <a:t>No comic templates</a:t>
            </a:r>
          </a:p>
          <a:p>
            <a:r>
              <a:rPr lang="en-GB" sz="3600" dirty="0"/>
              <a:t>All features available when creating standard book</a:t>
            </a:r>
          </a:p>
          <a:p>
            <a:r>
              <a:rPr lang="en-GB" sz="3600" dirty="0"/>
              <a:t>Export options excluding publishing online</a:t>
            </a:r>
            <a:endParaRPr lang="en-US" sz="3600" dirty="0"/>
          </a:p>
        </p:txBody>
      </p:sp>
      <p:pic>
        <p:nvPicPr>
          <p:cNvPr id="4" name="Picture 3"/>
          <p:cNvPicPr>
            <a:picLocks noChangeAspect="1"/>
          </p:cNvPicPr>
          <p:nvPr/>
        </p:nvPicPr>
        <p:blipFill>
          <a:blip r:embed="rId2"/>
          <a:stretch>
            <a:fillRect/>
          </a:stretch>
        </p:blipFill>
        <p:spPr>
          <a:xfrm>
            <a:off x="8693164" y="365125"/>
            <a:ext cx="2660636" cy="2587542"/>
          </a:xfrm>
          <a:prstGeom prst="rect">
            <a:avLst/>
          </a:prstGeom>
        </p:spPr>
      </p:pic>
    </p:spTree>
    <p:extLst>
      <p:ext uri="{BB962C8B-B14F-4D97-AF65-F5344CB8AC3E}">
        <p14:creationId xmlns:p14="http://schemas.microsoft.com/office/powerpoint/2010/main" val="4226445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Book Creator</a:t>
            </a:r>
            <a:endParaRPr lang="en-US" dirty="0"/>
          </a:p>
        </p:txBody>
      </p:sp>
      <p:sp>
        <p:nvSpPr>
          <p:cNvPr id="3" name="Content Placeholder 2"/>
          <p:cNvSpPr>
            <a:spLocks noGrp="1"/>
          </p:cNvSpPr>
          <p:nvPr>
            <p:ph idx="1"/>
          </p:nvPr>
        </p:nvSpPr>
        <p:spPr/>
        <p:txBody>
          <a:bodyPr>
            <a:normAutofit/>
          </a:bodyPr>
          <a:lstStyle/>
          <a:p>
            <a:r>
              <a:rPr lang="en-GB" sz="3600" dirty="0"/>
              <a:t>£4.99</a:t>
            </a:r>
          </a:p>
          <a:p>
            <a:r>
              <a:rPr lang="en-GB" sz="3600" dirty="0"/>
              <a:t>Multiple books with Bookshelves</a:t>
            </a:r>
          </a:p>
          <a:p>
            <a:r>
              <a:rPr lang="en-GB" sz="3600" dirty="0"/>
              <a:t>Comic templates</a:t>
            </a:r>
          </a:p>
          <a:p>
            <a:r>
              <a:rPr lang="en-GB" sz="3600" dirty="0"/>
              <a:t>All features available when creating standard book</a:t>
            </a:r>
          </a:p>
          <a:p>
            <a:r>
              <a:rPr lang="en-GB" sz="3600" dirty="0"/>
              <a:t>Full export options including publishing online</a:t>
            </a:r>
            <a:endParaRPr lang="en-US" sz="3600" dirty="0"/>
          </a:p>
        </p:txBody>
      </p:sp>
      <p:pic>
        <p:nvPicPr>
          <p:cNvPr id="5" name="Picture 4"/>
          <p:cNvPicPr>
            <a:picLocks noChangeAspect="1"/>
          </p:cNvPicPr>
          <p:nvPr/>
        </p:nvPicPr>
        <p:blipFill>
          <a:blip r:embed="rId2"/>
          <a:stretch>
            <a:fillRect/>
          </a:stretch>
        </p:blipFill>
        <p:spPr>
          <a:xfrm>
            <a:off x="8487614" y="365125"/>
            <a:ext cx="2866186" cy="2814609"/>
          </a:xfrm>
          <a:prstGeom prst="rect">
            <a:avLst/>
          </a:prstGeom>
        </p:spPr>
      </p:pic>
    </p:spTree>
    <p:extLst>
      <p:ext uri="{BB962C8B-B14F-4D97-AF65-F5344CB8AC3E}">
        <p14:creationId xmlns:p14="http://schemas.microsoft.com/office/powerpoint/2010/main" val="3987115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platforms</a:t>
            </a:r>
          </a:p>
        </p:txBody>
      </p:sp>
      <p:pic>
        <p:nvPicPr>
          <p:cNvPr id="4" name="Content Placeholder 3"/>
          <p:cNvPicPr>
            <a:picLocks noGrp="1" noChangeAspect="1"/>
          </p:cNvPicPr>
          <p:nvPr>
            <p:ph idx="1"/>
          </p:nvPr>
        </p:nvPicPr>
        <p:blipFill rotWithShape="1">
          <a:blip r:embed="rId2"/>
          <a:srcRect l="5192" t="12324" r="4854" b="10445"/>
          <a:stretch/>
        </p:blipFill>
        <p:spPr>
          <a:xfrm>
            <a:off x="5612859" y="2334126"/>
            <a:ext cx="5535039" cy="1839040"/>
          </a:xfrm>
          <a:prstGeom prst="rect">
            <a:avLst/>
          </a:prstGeom>
        </p:spPr>
      </p:pic>
      <p:pic>
        <p:nvPicPr>
          <p:cNvPr id="5" name="Picture 4"/>
          <p:cNvPicPr>
            <a:picLocks noChangeAspect="1"/>
          </p:cNvPicPr>
          <p:nvPr/>
        </p:nvPicPr>
        <p:blipFill>
          <a:blip r:embed="rId3"/>
          <a:stretch>
            <a:fillRect/>
          </a:stretch>
        </p:blipFill>
        <p:spPr>
          <a:xfrm>
            <a:off x="5612859" y="4534903"/>
            <a:ext cx="3752850" cy="1181100"/>
          </a:xfrm>
          <a:prstGeom prst="rect">
            <a:avLst/>
          </a:prstGeom>
        </p:spPr>
      </p:pic>
      <p:sp>
        <p:nvSpPr>
          <p:cNvPr id="3" name="TextBox 2"/>
          <p:cNvSpPr txBox="1"/>
          <p:nvPr/>
        </p:nvSpPr>
        <p:spPr>
          <a:xfrm>
            <a:off x="983848" y="3371127"/>
            <a:ext cx="4201610" cy="1754326"/>
          </a:xfrm>
          <a:prstGeom prst="rect">
            <a:avLst/>
          </a:prstGeom>
          <a:noFill/>
        </p:spPr>
        <p:txBody>
          <a:bodyPr wrap="square" rtlCol="0">
            <a:spAutoFit/>
          </a:bodyPr>
          <a:lstStyle/>
          <a:p>
            <a:r>
              <a:rPr lang="en-GB" sz="3600" dirty="0"/>
              <a:t>Google Play - £1.50</a:t>
            </a:r>
          </a:p>
          <a:p>
            <a:endParaRPr lang="en-GB" sz="3600" dirty="0"/>
          </a:p>
          <a:p>
            <a:r>
              <a:rPr lang="en-GB" sz="3600" dirty="0"/>
              <a:t>Windows store - free</a:t>
            </a:r>
          </a:p>
        </p:txBody>
      </p:sp>
    </p:spTree>
    <p:extLst>
      <p:ext uri="{BB962C8B-B14F-4D97-AF65-F5344CB8AC3E}">
        <p14:creationId xmlns:p14="http://schemas.microsoft.com/office/powerpoint/2010/main" val="37474814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Sharing options</a:t>
            </a:r>
            <a:endParaRPr lang="en-US" dirty="0"/>
          </a:p>
        </p:txBody>
      </p:sp>
      <p:sp>
        <p:nvSpPr>
          <p:cNvPr id="3" name="Content Placeholder 2"/>
          <p:cNvSpPr>
            <a:spLocks noGrp="1"/>
          </p:cNvSpPr>
          <p:nvPr>
            <p:ph idx="1"/>
          </p:nvPr>
        </p:nvSpPr>
        <p:spPr/>
        <p:txBody>
          <a:bodyPr/>
          <a:lstStyle/>
          <a:p>
            <a:r>
              <a:rPr lang="en-GB" dirty="0"/>
              <a:t>Export as </a:t>
            </a:r>
            <a:r>
              <a:rPr lang="en-GB" dirty="0" err="1"/>
              <a:t>ePub</a:t>
            </a:r>
            <a:endParaRPr lang="en-GB" dirty="0"/>
          </a:p>
          <a:p>
            <a:r>
              <a:rPr lang="en-GB" dirty="0" err="1"/>
              <a:t>iBooks</a:t>
            </a:r>
            <a:r>
              <a:rPr lang="en-GB" dirty="0"/>
              <a:t> on iPad</a:t>
            </a:r>
          </a:p>
          <a:p>
            <a:r>
              <a:rPr lang="en-GB" dirty="0" err="1"/>
              <a:t>AirDrop</a:t>
            </a:r>
            <a:r>
              <a:rPr lang="en-GB" dirty="0"/>
              <a:t> or email, Dropbox, Google Drive etc.</a:t>
            </a:r>
          </a:p>
          <a:p>
            <a:r>
              <a:rPr lang="en-GB" dirty="0"/>
              <a:t>Export as PDF</a:t>
            </a:r>
          </a:p>
          <a:p>
            <a:r>
              <a:rPr lang="en-GB" dirty="0"/>
              <a:t>Export as Video</a:t>
            </a:r>
          </a:p>
          <a:p>
            <a:r>
              <a:rPr lang="en-GB" dirty="0"/>
              <a:t>Publish Online via private link</a:t>
            </a:r>
          </a:p>
          <a:p>
            <a:endParaRPr lang="en-US" dirty="0"/>
          </a:p>
        </p:txBody>
      </p:sp>
    </p:spTree>
    <p:extLst>
      <p:ext uri="{BB962C8B-B14F-4D97-AF65-F5344CB8AC3E}">
        <p14:creationId xmlns:p14="http://schemas.microsoft.com/office/powerpoint/2010/main" val="6577451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271</TotalTime>
  <Words>509</Words>
  <Application>Microsoft Office PowerPoint</Application>
  <PresentationFormat>Widescreen</PresentationFormat>
  <Paragraphs>101</Paragraphs>
  <Slides>13</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Using Book Creator to Support Literacy, Organisation and Communication Skills</vt:lpstr>
      <vt:lpstr>PowerPoint Presentation</vt:lpstr>
      <vt:lpstr>PowerPoint Presentation</vt:lpstr>
      <vt:lpstr>Why choose Book Creator?</vt:lpstr>
      <vt:lpstr>Other eBook Apps</vt:lpstr>
      <vt:lpstr>Book Creator One</vt:lpstr>
      <vt:lpstr>Book Creator</vt:lpstr>
      <vt:lpstr>Other platforms</vt:lpstr>
      <vt:lpstr>Sharing options</vt:lpstr>
      <vt:lpstr>Supporting Writing</vt:lpstr>
      <vt:lpstr>Clicker Books</vt:lpstr>
      <vt:lpstr>PowerPoint Presentation</vt:lpstr>
      <vt:lpstr>Links and Resources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Book Creator to Support Literacy, Organisation and Communication Skills</dc:title>
  <dc:creator>MCNEILL Gillian</dc:creator>
  <cp:lastModifiedBy>Pauline Dundas</cp:lastModifiedBy>
  <cp:revision>18</cp:revision>
  <cp:lastPrinted>2017-06-14T07:36:46Z</cp:lastPrinted>
  <dcterms:created xsi:type="dcterms:W3CDTF">2017-06-13T16:27:10Z</dcterms:created>
  <dcterms:modified xsi:type="dcterms:W3CDTF">2020-11-26T16:33:57Z</dcterms:modified>
</cp:coreProperties>
</file>