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5" r:id="rId3"/>
    <p:sldId id="308" r:id="rId4"/>
    <p:sldId id="297" r:id="rId5"/>
    <p:sldId id="309" r:id="rId6"/>
    <p:sldId id="310" r:id="rId7"/>
    <p:sldId id="311" r:id="rId8"/>
    <p:sldId id="312" r:id="rId9"/>
    <p:sldId id="313" r:id="rId10"/>
    <p:sldId id="302" r:id="rId11"/>
    <p:sldId id="339" r:id="rId12"/>
    <p:sldId id="286" r:id="rId13"/>
    <p:sldId id="299" r:id="rId14"/>
    <p:sldId id="284" r:id="rId15"/>
    <p:sldId id="281" r:id="rId16"/>
    <p:sldId id="314" r:id="rId17"/>
    <p:sldId id="315" r:id="rId18"/>
    <p:sldId id="316" r:id="rId19"/>
    <p:sldId id="317" r:id="rId20"/>
    <p:sldId id="257" r:id="rId21"/>
    <p:sldId id="318" r:id="rId22"/>
    <p:sldId id="319" r:id="rId23"/>
    <p:sldId id="261" r:id="rId24"/>
    <p:sldId id="320" r:id="rId25"/>
    <p:sldId id="264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28" r:id="rId34"/>
    <p:sldId id="329" r:id="rId35"/>
    <p:sldId id="330" r:id="rId36"/>
    <p:sldId id="331" r:id="rId37"/>
    <p:sldId id="332" r:id="rId38"/>
    <p:sldId id="307" r:id="rId39"/>
    <p:sldId id="333" r:id="rId40"/>
    <p:sldId id="334" r:id="rId41"/>
    <p:sldId id="340" r:id="rId42"/>
    <p:sldId id="335" r:id="rId43"/>
    <p:sldId id="336" r:id="rId44"/>
    <p:sldId id="337" r:id="rId45"/>
    <p:sldId id="338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71" d="100"/>
          <a:sy n="71" d="100"/>
        </p:scale>
        <p:origin x="9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8EC34-92BC-7C44-9162-2F3603AAE414}" type="doc">
      <dgm:prSet loTypeId="urn:microsoft.com/office/officeart/2005/8/layout/radial1" loCatId="" qsTypeId="urn:microsoft.com/office/officeart/2005/8/quickstyle/3d1" qsCatId="3D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EEAAD59F-8377-9F43-8006-5A24704C1A4A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PESTEC</a:t>
          </a:r>
        </a:p>
      </dgm:t>
    </dgm:pt>
    <dgm:pt modelId="{77DD8207-AC40-9942-A7B0-D661F9B1C9D8}" type="parTrans" cxnId="{E1AF49DD-B722-D74A-AE47-E3C7F4450F1E}">
      <dgm:prSet/>
      <dgm:spPr/>
      <dgm:t>
        <a:bodyPr/>
        <a:lstStyle/>
        <a:p>
          <a:endParaRPr lang="en-US"/>
        </a:p>
      </dgm:t>
    </dgm:pt>
    <dgm:pt modelId="{2DFB7B89-0820-B34B-ADB1-C482D3E8FB12}" type="sibTrans" cxnId="{E1AF49DD-B722-D74A-AE47-E3C7F4450F1E}">
      <dgm:prSet/>
      <dgm:spPr/>
      <dgm:t>
        <a:bodyPr/>
        <a:lstStyle/>
        <a:p>
          <a:endParaRPr lang="en-US"/>
        </a:p>
      </dgm:t>
    </dgm:pt>
    <dgm:pt modelId="{A457EE6B-0772-0D44-81EF-DF6F0B5EC800}">
      <dgm:prSet phldrT="[Text]" custT="1"/>
      <dgm:spPr/>
      <dgm:t>
        <a:bodyPr/>
        <a:lstStyle/>
        <a:p>
          <a:r>
            <a:rPr lang="en-US" sz="2000" dirty="0"/>
            <a:t>POLITICAL</a:t>
          </a:r>
        </a:p>
      </dgm:t>
    </dgm:pt>
    <dgm:pt modelId="{C2C4BE0B-9A36-1242-A3E6-1EE9CE487C2F}" type="parTrans" cxnId="{13B8695C-C75E-C243-8778-759A322FF537}">
      <dgm:prSet/>
      <dgm:spPr/>
      <dgm:t>
        <a:bodyPr/>
        <a:lstStyle/>
        <a:p>
          <a:endParaRPr lang="en-US"/>
        </a:p>
      </dgm:t>
    </dgm:pt>
    <dgm:pt modelId="{76D62995-7A6D-4C42-B2C7-A408CE97A842}" type="sibTrans" cxnId="{13B8695C-C75E-C243-8778-759A322FF537}">
      <dgm:prSet/>
      <dgm:spPr/>
      <dgm:t>
        <a:bodyPr/>
        <a:lstStyle/>
        <a:p>
          <a:endParaRPr lang="en-US"/>
        </a:p>
      </dgm:t>
    </dgm:pt>
    <dgm:pt modelId="{715F9D67-154F-8848-9770-B079DBF2534C}">
      <dgm:prSet phldrT="[Text]" custT="1"/>
      <dgm:spPr/>
      <dgm:t>
        <a:bodyPr/>
        <a:lstStyle/>
        <a:p>
          <a:r>
            <a:rPr lang="en-US" sz="1600" dirty="0"/>
            <a:t>ECONOMIC</a:t>
          </a:r>
        </a:p>
      </dgm:t>
    </dgm:pt>
    <dgm:pt modelId="{54AE1736-9177-C24A-A3BE-CFE5E0E8108F}" type="parTrans" cxnId="{F98875EE-8C5B-5344-AC5C-66E2E020C6CF}">
      <dgm:prSet/>
      <dgm:spPr/>
      <dgm:t>
        <a:bodyPr/>
        <a:lstStyle/>
        <a:p>
          <a:endParaRPr lang="en-US"/>
        </a:p>
      </dgm:t>
    </dgm:pt>
    <dgm:pt modelId="{787BF9FE-8144-0445-9C1B-35C75A53A935}" type="sibTrans" cxnId="{F98875EE-8C5B-5344-AC5C-66E2E020C6CF}">
      <dgm:prSet/>
      <dgm:spPr/>
      <dgm:t>
        <a:bodyPr/>
        <a:lstStyle/>
        <a:p>
          <a:endParaRPr lang="en-US"/>
        </a:p>
      </dgm:t>
    </dgm:pt>
    <dgm:pt modelId="{09408A69-401A-754D-BE11-967B8E820ACC}">
      <dgm:prSet phldrT="[Text]" custT="1"/>
      <dgm:spPr/>
      <dgm:t>
        <a:bodyPr/>
        <a:lstStyle/>
        <a:p>
          <a:r>
            <a:rPr lang="en-US" sz="2000" dirty="0"/>
            <a:t>SOCIAL</a:t>
          </a:r>
        </a:p>
      </dgm:t>
    </dgm:pt>
    <dgm:pt modelId="{90C25965-B067-4143-A2AA-0D079DED9EBE}" type="parTrans" cxnId="{2CF728DA-7690-3741-9B55-7FF4EFF58238}">
      <dgm:prSet/>
      <dgm:spPr/>
      <dgm:t>
        <a:bodyPr/>
        <a:lstStyle/>
        <a:p>
          <a:endParaRPr lang="en-US"/>
        </a:p>
      </dgm:t>
    </dgm:pt>
    <dgm:pt modelId="{D25EE5F2-F9CE-CF44-AC20-8F948F27F255}" type="sibTrans" cxnId="{2CF728DA-7690-3741-9B55-7FF4EFF58238}">
      <dgm:prSet/>
      <dgm:spPr/>
      <dgm:t>
        <a:bodyPr/>
        <a:lstStyle/>
        <a:p>
          <a:endParaRPr lang="en-US"/>
        </a:p>
      </dgm:t>
    </dgm:pt>
    <dgm:pt modelId="{654B8B73-BE15-A244-B20F-3B00065ED91E}">
      <dgm:prSet phldrT="[Text]" custT="1"/>
      <dgm:spPr/>
      <dgm:t>
        <a:bodyPr/>
        <a:lstStyle/>
        <a:p>
          <a:r>
            <a:rPr lang="en-US" sz="1100" dirty="0"/>
            <a:t>TECHNOLOGICAL</a:t>
          </a:r>
        </a:p>
      </dgm:t>
    </dgm:pt>
    <dgm:pt modelId="{548EB541-7D04-114B-AEA1-FB56B9B80DDF}" type="parTrans" cxnId="{7D7DD148-5AEE-CE48-9BBF-2C17CBFD2D58}">
      <dgm:prSet/>
      <dgm:spPr/>
      <dgm:t>
        <a:bodyPr/>
        <a:lstStyle/>
        <a:p>
          <a:endParaRPr lang="en-US"/>
        </a:p>
      </dgm:t>
    </dgm:pt>
    <dgm:pt modelId="{09292079-49C1-494D-8248-C479D4287401}" type="sibTrans" cxnId="{7D7DD148-5AEE-CE48-9BBF-2C17CBFD2D58}">
      <dgm:prSet/>
      <dgm:spPr/>
      <dgm:t>
        <a:bodyPr/>
        <a:lstStyle/>
        <a:p>
          <a:endParaRPr lang="en-US"/>
        </a:p>
      </dgm:t>
    </dgm:pt>
    <dgm:pt modelId="{06213809-EBA5-4B4E-8C02-49E929716AC0}">
      <dgm:prSet phldrT="[Text]" custT="1"/>
      <dgm:spPr/>
      <dgm:t>
        <a:bodyPr/>
        <a:lstStyle/>
        <a:p>
          <a:r>
            <a:rPr lang="en-US" sz="1200" dirty="0"/>
            <a:t>ENVIRONMENTAL</a:t>
          </a:r>
        </a:p>
      </dgm:t>
    </dgm:pt>
    <dgm:pt modelId="{3DE48627-AF89-8447-8745-497D149BBF46}" type="parTrans" cxnId="{CB7B2D94-1519-5B49-9160-0F95EE5B9007}">
      <dgm:prSet/>
      <dgm:spPr/>
      <dgm:t>
        <a:bodyPr/>
        <a:lstStyle/>
        <a:p>
          <a:endParaRPr lang="en-US"/>
        </a:p>
      </dgm:t>
    </dgm:pt>
    <dgm:pt modelId="{058E3931-0557-294F-8734-2197085FEA27}" type="sibTrans" cxnId="{CB7B2D94-1519-5B49-9160-0F95EE5B9007}">
      <dgm:prSet/>
      <dgm:spPr/>
      <dgm:t>
        <a:bodyPr/>
        <a:lstStyle/>
        <a:p>
          <a:endParaRPr lang="en-US"/>
        </a:p>
      </dgm:t>
    </dgm:pt>
    <dgm:pt modelId="{4F150C33-FF3B-ED41-B3BE-A8F3B3C04F07}">
      <dgm:prSet phldrT="[Text]" custT="1"/>
      <dgm:spPr/>
      <dgm:t>
        <a:bodyPr/>
        <a:lstStyle/>
        <a:p>
          <a:r>
            <a:rPr lang="en-US" sz="1400" dirty="0"/>
            <a:t>COMPETITION</a:t>
          </a:r>
        </a:p>
      </dgm:t>
    </dgm:pt>
    <dgm:pt modelId="{527AA749-ECDE-254E-B055-7F36F2DB30E6}" type="parTrans" cxnId="{8C08DF6D-FAFD-3444-A3C6-80ACFE1DF8C2}">
      <dgm:prSet/>
      <dgm:spPr/>
      <dgm:t>
        <a:bodyPr/>
        <a:lstStyle/>
        <a:p>
          <a:endParaRPr lang="en-US"/>
        </a:p>
      </dgm:t>
    </dgm:pt>
    <dgm:pt modelId="{0085B251-8F2D-244F-B8E8-2C087885A2E8}" type="sibTrans" cxnId="{8C08DF6D-FAFD-3444-A3C6-80ACFE1DF8C2}">
      <dgm:prSet/>
      <dgm:spPr/>
      <dgm:t>
        <a:bodyPr/>
        <a:lstStyle/>
        <a:p>
          <a:endParaRPr lang="en-US"/>
        </a:p>
      </dgm:t>
    </dgm:pt>
    <dgm:pt modelId="{26CBC982-2C60-064D-8B3D-52FDE568EEB8}" type="pres">
      <dgm:prSet presAssocID="{0518EC34-92BC-7C44-9162-2F3603AAE41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6769BDF-30BB-1E42-B506-C28303BEBE41}" type="pres">
      <dgm:prSet presAssocID="{EEAAD59F-8377-9F43-8006-5A24704C1A4A}" presName="centerShape" presStyleLbl="node0" presStyleIdx="0" presStyleCnt="1"/>
      <dgm:spPr/>
      <dgm:t>
        <a:bodyPr/>
        <a:lstStyle/>
        <a:p>
          <a:endParaRPr lang="en-GB"/>
        </a:p>
      </dgm:t>
    </dgm:pt>
    <dgm:pt modelId="{EDACC4B7-C391-594B-823F-09DE213E8417}" type="pres">
      <dgm:prSet presAssocID="{C2C4BE0B-9A36-1242-A3E6-1EE9CE487C2F}" presName="Name9" presStyleLbl="parChTrans1D2" presStyleIdx="0" presStyleCnt="6"/>
      <dgm:spPr/>
      <dgm:t>
        <a:bodyPr/>
        <a:lstStyle/>
        <a:p>
          <a:endParaRPr lang="en-GB"/>
        </a:p>
      </dgm:t>
    </dgm:pt>
    <dgm:pt modelId="{92E48B70-DD8E-9E4B-BF3C-9D7367C09E0F}" type="pres">
      <dgm:prSet presAssocID="{C2C4BE0B-9A36-1242-A3E6-1EE9CE487C2F}" presName="connTx" presStyleLbl="parChTrans1D2" presStyleIdx="0" presStyleCnt="6"/>
      <dgm:spPr/>
      <dgm:t>
        <a:bodyPr/>
        <a:lstStyle/>
        <a:p>
          <a:endParaRPr lang="en-GB"/>
        </a:p>
      </dgm:t>
    </dgm:pt>
    <dgm:pt modelId="{CD36448B-5DAB-F743-B399-7ADE0F4DABB1}" type="pres">
      <dgm:prSet presAssocID="{A457EE6B-0772-0D44-81EF-DF6F0B5EC80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6BE519-95D2-2D47-8589-CED097A89B6B}" type="pres">
      <dgm:prSet presAssocID="{54AE1736-9177-C24A-A3BE-CFE5E0E8108F}" presName="Name9" presStyleLbl="parChTrans1D2" presStyleIdx="1" presStyleCnt="6"/>
      <dgm:spPr/>
      <dgm:t>
        <a:bodyPr/>
        <a:lstStyle/>
        <a:p>
          <a:endParaRPr lang="en-GB"/>
        </a:p>
      </dgm:t>
    </dgm:pt>
    <dgm:pt modelId="{2F18B621-560D-0247-8231-CD92F7848020}" type="pres">
      <dgm:prSet presAssocID="{54AE1736-9177-C24A-A3BE-CFE5E0E8108F}" presName="connTx" presStyleLbl="parChTrans1D2" presStyleIdx="1" presStyleCnt="6"/>
      <dgm:spPr/>
      <dgm:t>
        <a:bodyPr/>
        <a:lstStyle/>
        <a:p>
          <a:endParaRPr lang="en-GB"/>
        </a:p>
      </dgm:t>
    </dgm:pt>
    <dgm:pt modelId="{94D635C7-34A4-AC47-99FC-6CD391FE5776}" type="pres">
      <dgm:prSet presAssocID="{715F9D67-154F-8848-9770-B079DBF2534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3613B5-9C05-8040-9BB6-658CF8C6CBAA}" type="pres">
      <dgm:prSet presAssocID="{90C25965-B067-4143-A2AA-0D079DED9EBE}" presName="Name9" presStyleLbl="parChTrans1D2" presStyleIdx="2" presStyleCnt="6"/>
      <dgm:spPr/>
      <dgm:t>
        <a:bodyPr/>
        <a:lstStyle/>
        <a:p>
          <a:endParaRPr lang="en-GB"/>
        </a:p>
      </dgm:t>
    </dgm:pt>
    <dgm:pt modelId="{DB3F5EDB-4503-F146-875C-A72594F9DB52}" type="pres">
      <dgm:prSet presAssocID="{90C25965-B067-4143-A2AA-0D079DED9EBE}" presName="connTx" presStyleLbl="parChTrans1D2" presStyleIdx="2" presStyleCnt="6"/>
      <dgm:spPr/>
      <dgm:t>
        <a:bodyPr/>
        <a:lstStyle/>
        <a:p>
          <a:endParaRPr lang="en-GB"/>
        </a:p>
      </dgm:t>
    </dgm:pt>
    <dgm:pt modelId="{0D71AB27-E733-214E-BFEE-ACEAC51636B7}" type="pres">
      <dgm:prSet presAssocID="{09408A69-401A-754D-BE11-967B8E820AC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713462E-821F-1748-B852-CEEBD8261B3F}" type="pres">
      <dgm:prSet presAssocID="{548EB541-7D04-114B-AEA1-FB56B9B80DDF}" presName="Name9" presStyleLbl="parChTrans1D2" presStyleIdx="3" presStyleCnt="6"/>
      <dgm:spPr/>
      <dgm:t>
        <a:bodyPr/>
        <a:lstStyle/>
        <a:p>
          <a:endParaRPr lang="en-GB"/>
        </a:p>
      </dgm:t>
    </dgm:pt>
    <dgm:pt modelId="{7201CA79-522B-7441-B3F0-B4C4C443AB13}" type="pres">
      <dgm:prSet presAssocID="{548EB541-7D04-114B-AEA1-FB56B9B80DDF}" presName="connTx" presStyleLbl="parChTrans1D2" presStyleIdx="3" presStyleCnt="6"/>
      <dgm:spPr/>
      <dgm:t>
        <a:bodyPr/>
        <a:lstStyle/>
        <a:p>
          <a:endParaRPr lang="en-GB"/>
        </a:p>
      </dgm:t>
    </dgm:pt>
    <dgm:pt modelId="{E6368042-B024-1440-9C3C-42C30F70046A}" type="pres">
      <dgm:prSet presAssocID="{654B8B73-BE15-A244-B20F-3B00065E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4288DF-D3EB-6643-ACEC-77E4D3310C84}" type="pres">
      <dgm:prSet presAssocID="{3DE48627-AF89-8447-8745-497D149BBF46}" presName="Name9" presStyleLbl="parChTrans1D2" presStyleIdx="4" presStyleCnt="6"/>
      <dgm:spPr/>
      <dgm:t>
        <a:bodyPr/>
        <a:lstStyle/>
        <a:p>
          <a:endParaRPr lang="en-GB"/>
        </a:p>
      </dgm:t>
    </dgm:pt>
    <dgm:pt modelId="{B565B0F8-8D09-1C4E-95B4-676ECE9AAD1F}" type="pres">
      <dgm:prSet presAssocID="{3DE48627-AF89-8447-8745-497D149BBF46}" presName="connTx" presStyleLbl="parChTrans1D2" presStyleIdx="4" presStyleCnt="6"/>
      <dgm:spPr/>
      <dgm:t>
        <a:bodyPr/>
        <a:lstStyle/>
        <a:p>
          <a:endParaRPr lang="en-GB"/>
        </a:p>
      </dgm:t>
    </dgm:pt>
    <dgm:pt modelId="{CC98B76F-A2CD-3542-9206-4C3812CA398C}" type="pres">
      <dgm:prSet presAssocID="{06213809-EBA5-4B4E-8C02-49E929716AC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A68DDF-07F3-8649-969A-D5CFE92E3AB8}" type="pres">
      <dgm:prSet presAssocID="{527AA749-ECDE-254E-B055-7F36F2DB30E6}" presName="Name9" presStyleLbl="parChTrans1D2" presStyleIdx="5" presStyleCnt="6"/>
      <dgm:spPr/>
      <dgm:t>
        <a:bodyPr/>
        <a:lstStyle/>
        <a:p>
          <a:endParaRPr lang="en-GB"/>
        </a:p>
      </dgm:t>
    </dgm:pt>
    <dgm:pt modelId="{DB0AF06D-E573-564B-95EB-E7ECA1DC67E3}" type="pres">
      <dgm:prSet presAssocID="{527AA749-ECDE-254E-B055-7F36F2DB30E6}" presName="connTx" presStyleLbl="parChTrans1D2" presStyleIdx="5" presStyleCnt="6"/>
      <dgm:spPr/>
      <dgm:t>
        <a:bodyPr/>
        <a:lstStyle/>
        <a:p>
          <a:endParaRPr lang="en-GB"/>
        </a:p>
      </dgm:t>
    </dgm:pt>
    <dgm:pt modelId="{DAF74C9A-A82D-D444-A0D6-91B0421CD8E9}" type="pres">
      <dgm:prSet presAssocID="{4F150C33-FF3B-ED41-B3BE-A8F3B3C04F0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A107E2-2C78-4A46-A893-AAE80A52F102}" type="presOf" srcId="{4F150C33-FF3B-ED41-B3BE-A8F3B3C04F07}" destId="{DAF74C9A-A82D-D444-A0D6-91B0421CD8E9}" srcOrd="0" destOrd="0" presId="urn:microsoft.com/office/officeart/2005/8/layout/radial1"/>
    <dgm:cxn modelId="{729614B0-8B5F-4162-A6C1-1EE452E7AB73}" type="presOf" srcId="{3DE48627-AF89-8447-8745-497D149BBF46}" destId="{514288DF-D3EB-6643-ACEC-77E4D3310C84}" srcOrd="0" destOrd="0" presId="urn:microsoft.com/office/officeart/2005/8/layout/radial1"/>
    <dgm:cxn modelId="{E2C5680A-25B1-47A0-BAFD-AFC1C34B05FC}" type="presOf" srcId="{0518EC34-92BC-7C44-9162-2F3603AAE414}" destId="{26CBC982-2C60-064D-8B3D-52FDE568EEB8}" srcOrd="0" destOrd="0" presId="urn:microsoft.com/office/officeart/2005/8/layout/radial1"/>
    <dgm:cxn modelId="{C0D66E29-412A-4C3E-B663-15A01710C9AA}" type="presOf" srcId="{90C25965-B067-4143-A2AA-0D079DED9EBE}" destId="{783613B5-9C05-8040-9BB6-658CF8C6CBAA}" srcOrd="0" destOrd="0" presId="urn:microsoft.com/office/officeart/2005/8/layout/radial1"/>
    <dgm:cxn modelId="{37F11703-05DB-483A-BCE4-12DD51F3E173}" type="presOf" srcId="{654B8B73-BE15-A244-B20F-3B00065ED91E}" destId="{E6368042-B024-1440-9C3C-42C30F70046A}" srcOrd="0" destOrd="0" presId="urn:microsoft.com/office/officeart/2005/8/layout/radial1"/>
    <dgm:cxn modelId="{13B8695C-C75E-C243-8778-759A322FF537}" srcId="{EEAAD59F-8377-9F43-8006-5A24704C1A4A}" destId="{A457EE6B-0772-0D44-81EF-DF6F0B5EC800}" srcOrd="0" destOrd="0" parTransId="{C2C4BE0B-9A36-1242-A3E6-1EE9CE487C2F}" sibTransId="{76D62995-7A6D-4C42-B2C7-A408CE97A842}"/>
    <dgm:cxn modelId="{8C08DF6D-FAFD-3444-A3C6-80ACFE1DF8C2}" srcId="{EEAAD59F-8377-9F43-8006-5A24704C1A4A}" destId="{4F150C33-FF3B-ED41-B3BE-A8F3B3C04F07}" srcOrd="5" destOrd="0" parTransId="{527AA749-ECDE-254E-B055-7F36F2DB30E6}" sibTransId="{0085B251-8F2D-244F-B8E8-2C087885A2E8}"/>
    <dgm:cxn modelId="{81661160-5704-4EFD-8BE2-7C34289BC3DC}" type="presOf" srcId="{527AA749-ECDE-254E-B055-7F36F2DB30E6}" destId="{DB0AF06D-E573-564B-95EB-E7ECA1DC67E3}" srcOrd="1" destOrd="0" presId="urn:microsoft.com/office/officeart/2005/8/layout/radial1"/>
    <dgm:cxn modelId="{CB7B2D94-1519-5B49-9160-0F95EE5B9007}" srcId="{EEAAD59F-8377-9F43-8006-5A24704C1A4A}" destId="{06213809-EBA5-4B4E-8C02-49E929716AC0}" srcOrd="4" destOrd="0" parTransId="{3DE48627-AF89-8447-8745-497D149BBF46}" sibTransId="{058E3931-0557-294F-8734-2197085FEA27}"/>
    <dgm:cxn modelId="{F98875EE-8C5B-5344-AC5C-66E2E020C6CF}" srcId="{EEAAD59F-8377-9F43-8006-5A24704C1A4A}" destId="{715F9D67-154F-8848-9770-B079DBF2534C}" srcOrd="1" destOrd="0" parTransId="{54AE1736-9177-C24A-A3BE-CFE5E0E8108F}" sibTransId="{787BF9FE-8144-0445-9C1B-35C75A53A935}"/>
    <dgm:cxn modelId="{6878F04C-8A16-4DD3-965C-C4CCFEAE0A91}" type="presOf" srcId="{90C25965-B067-4143-A2AA-0D079DED9EBE}" destId="{DB3F5EDB-4503-F146-875C-A72594F9DB52}" srcOrd="1" destOrd="0" presId="urn:microsoft.com/office/officeart/2005/8/layout/radial1"/>
    <dgm:cxn modelId="{F9D54F9C-82A9-4744-87BE-271D1279C8D6}" type="presOf" srcId="{09408A69-401A-754D-BE11-967B8E820ACC}" destId="{0D71AB27-E733-214E-BFEE-ACEAC51636B7}" srcOrd="0" destOrd="0" presId="urn:microsoft.com/office/officeart/2005/8/layout/radial1"/>
    <dgm:cxn modelId="{E1AF49DD-B722-D74A-AE47-E3C7F4450F1E}" srcId="{0518EC34-92BC-7C44-9162-2F3603AAE414}" destId="{EEAAD59F-8377-9F43-8006-5A24704C1A4A}" srcOrd="0" destOrd="0" parTransId="{77DD8207-AC40-9942-A7B0-D661F9B1C9D8}" sibTransId="{2DFB7B89-0820-B34B-ADB1-C482D3E8FB12}"/>
    <dgm:cxn modelId="{6618E218-03E2-4B3E-9EF2-679170383BA1}" type="presOf" srcId="{C2C4BE0B-9A36-1242-A3E6-1EE9CE487C2F}" destId="{EDACC4B7-C391-594B-823F-09DE213E8417}" srcOrd="0" destOrd="0" presId="urn:microsoft.com/office/officeart/2005/8/layout/radial1"/>
    <dgm:cxn modelId="{61EDF30A-8571-4760-8D93-C9B152D0C050}" type="presOf" srcId="{527AA749-ECDE-254E-B055-7F36F2DB30E6}" destId="{1DA68DDF-07F3-8649-969A-D5CFE92E3AB8}" srcOrd="0" destOrd="0" presId="urn:microsoft.com/office/officeart/2005/8/layout/radial1"/>
    <dgm:cxn modelId="{5DB0E7EA-1846-434C-89E2-7A2B1B783692}" type="presOf" srcId="{3DE48627-AF89-8447-8745-497D149BBF46}" destId="{B565B0F8-8D09-1C4E-95B4-676ECE9AAD1F}" srcOrd="1" destOrd="0" presId="urn:microsoft.com/office/officeart/2005/8/layout/radial1"/>
    <dgm:cxn modelId="{8C2DD1C5-432C-42CE-95E1-5B93B5440C26}" type="presOf" srcId="{C2C4BE0B-9A36-1242-A3E6-1EE9CE487C2F}" destId="{92E48B70-DD8E-9E4B-BF3C-9D7367C09E0F}" srcOrd="1" destOrd="0" presId="urn:microsoft.com/office/officeart/2005/8/layout/radial1"/>
    <dgm:cxn modelId="{C96B18EF-DAA0-49DF-AD38-9FD0011917FB}" type="presOf" srcId="{06213809-EBA5-4B4E-8C02-49E929716AC0}" destId="{CC98B76F-A2CD-3542-9206-4C3812CA398C}" srcOrd="0" destOrd="0" presId="urn:microsoft.com/office/officeart/2005/8/layout/radial1"/>
    <dgm:cxn modelId="{2F60210F-4B4B-4F57-9FD6-E27178C64C72}" type="presOf" srcId="{54AE1736-9177-C24A-A3BE-CFE5E0E8108F}" destId="{CB6BE519-95D2-2D47-8589-CED097A89B6B}" srcOrd="0" destOrd="0" presId="urn:microsoft.com/office/officeart/2005/8/layout/radial1"/>
    <dgm:cxn modelId="{0C33E971-0A67-4314-B8B3-516E9130EEF0}" type="presOf" srcId="{548EB541-7D04-114B-AEA1-FB56B9B80DDF}" destId="{7201CA79-522B-7441-B3F0-B4C4C443AB13}" srcOrd="1" destOrd="0" presId="urn:microsoft.com/office/officeart/2005/8/layout/radial1"/>
    <dgm:cxn modelId="{2CF728DA-7690-3741-9B55-7FF4EFF58238}" srcId="{EEAAD59F-8377-9F43-8006-5A24704C1A4A}" destId="{09408A69-401A-754D-BE11-967B8E820ACC}" srcOrd="2" destOrd="0" parTransId="{90C25965-B067-4143-A2AA-0D079DED9EBE}" sibTransId="{D25EE5F2-F9CE-CF44-AC20-8F948F27F255}"/>
    <dgm:cxn modelId="{7E41FF29-5B0A-43D2-9754-E60080EDB622}" type="presOf" srcId="{715F9D67-154F-8848-9770-B079DBF2534C}" destId="{94D635C7-34A4-AC47-99FC-6CD391FE5776}" srcOrd="0" destOrd="0" presId="urn:microsoft.com/office/officeart/2005/8/layout/radial1"/>
    <dgm:cxn modelId="{4D5BA310-AEF3-4F5E-AEE7-464782AA4604}" type="presOf" srcId="{EEAAD59F-8377-9F43-8006-5A24704C1A4A}" destId="{56769BDF-30BB-1E42-B506-C28303BEBE41}" srcOrd="0" destOrd="0" presId="urn:microsoft.com/office/officeart/2005/8/layout/radial1"/>
    <dgm:cxn modelId="{B6DA3E5A-75B2-43D5-9C6B-3AA1675CE606}" type="presOf" srcId="{54AE1736-9177-C24A-A3BE-CFE5E0E8108F}" destId="{2F18B621-560D-0247-8231-CD92F7848020}" srcOrd="1" destOrd="0" presId="urn:microsoft.com/office/officeart/2005/8/layout/radial1"/>
    <dgm:cxn modelId="{D186CAE3-67CB-478A-A305-A1D22B0FE635}" type="presOf" srcId="{548EB541-7D04-114B-AEA1-FB56B9B80DDF}" destId="{6713462E-821F-1748-B852-CEEBD8261B3F}" srcOrd="0" destOrd="0" presId="urn:microsoft.com/office/officeart/2005/8/layout/radial1"/>
    <dgm:cxn modelId="{EEF1F6F0-42FE-4219-A46D-F20A7FA9C8CE}" type="presOf" srcId="{A457EE6B-0772-0D44-81EF-DF6F0B5EC800}" destId="{CD36448B-5DAB-F743-B399-7ADE0F4DABB1}" srcOrd="0" destOrd="0" presId="urn:microsoft.com/office/officeart/2005/8/layout/radial1"/>
    <dgm:cxn modelId="{7D7DD148-5AEE-CE48-9BBF-2C17CBFD2D58}" srcId="{EEAAD59F-8377-9F43-8006-5A24704C1A4A}" destId="{654B8B73-BE15-A244-B20F-3B00065ED91E}" srcOrd="3" destOrd="0" parTransId="{548EB541-7D04-114B-AEA1-FB56B9B80DDF}" sibTransId="{09292079-49C1-494D-8248-C479D4287401}"/>
    <dgm:cxn modelId="{C5015E0E-88E6-4259-9AFC-4AAE78B92EF6}" type="presParOf" srcId="{26CBC982-2C60-064D-8B3D-52FDE568EEB8}" destId="{56769BDF-30BB-1E42-B506-C28303BEBE41}" srcOrd="0" destOrd="0" presId="urn:microsoft.com/office/officeart/2005/8/layout/radial1"/>
    <dgm:cxn modelId="{F31A0A54-A4E9-467B-B8A0-C0CC252E5CB6}" type="presParOf" srcId="{26CBC982-2C60-064D-8B3D-52FDE568EEB8}" destId="{EDACC4B7-C391-594B-823F-09DE213E8417}" srcOrd="1" destOrd="0" presId="urn:microsoft.com/office/officeart/2005/8/layout/radial1"/>
    <dgm:cxn modelId="{4C0B420A-B8EC-447F-AE87-8FA85331309A}" type="presParOf" srcId="{EDACC4B7-C391-594B-823F-09DE213E8417}" destId="{92E48B70-DD8E-9E4B-BF3C-9D7367C09E0F}" srcOrd="0" destOrd="0" presId="urn:microsoft.com/office/officeart/2005/8/layout/radial1"/>
    <dgm:cxn modelId="{996A3A5A-EA1F-4F83-88EA-89FFCA32364F}" type="presParOf" srcId="{26CBC982-2C60-064D-8B3D-52FDE568EEB8}" destId="{CD36448B-5DAB-F743-B399-7ADE0F4DABB1}" srcOrd="2" destOrd="0" presId="urn:microsoft.com/office/officeart/2005/8/layout/radial1"/>
    <dgm:cxn modelId="{95FAEDA6-10F1-4D12-9539-8F498DCA4615}" type="presParOf" srcId="{26CBC982-2C60-064D-8B3D-52FDE568EEB8}" destId="{CB6BE519-95D2-2D47-8589-CED097A89B6B}" srcOrd="3" destOrd="0" presId="urn:microsoft.com/office/officeart/2005/8/layout/radial1"/>
    <dgm:cxn modelId="{AB799109-BC97-40EB-9967-F7CCEDC7E784}" type="presParOf" srcId="{CB6BE519-95D2-2D47-8589-CED097A89B6B}" destId="{2F18B621-560D-0247-8231-CD92F7848020}" srcOrd="0" destOrd="0" presId="urn:microsoft.com/office/officeart/2005/8/layout/radial1"/>
    <dgm:cxn modelId="{0D0E381A-1AF3-4357-ACC3-B6243F8DDF5A}" type="presParOf" srcId="{26CBC982-2C60-064D-8B3D-52FDE568EEB8}" destId="{94D635C7-34A4-AC47-99FC-6CD391FE5776}" srcOrd="4" destOrd="0" presId="urn:microsoft.com/office/officeart/2005/8/layout/radial1"/>
    <dgm:cxn modelId="{8A3D0AE3-E178-4BE7-B6AB-35446A7DCE69}" type="presParOf" srcId="{26CBC982-2C60-064D-8B3D-52FDE568EEB8}" destId="{783613B5-9C05-8040-9BB6-658CF8C6CBAA}" srcOrd="5" destOrd="0" presId="urn:microsoft.com/office/officeart/2005/8/layout/radial1"/>
    <dgm:cxn modelId="{5CDD9919-3B49-477B-9FD1-77C2FAC3B224}" type="presParOf" srcId="{783613B5-9C05-8040-9BB6-658CF8C6CBAA}" destId="{DB3F5EDB-4503-F146-875C-A72594F9DB52}" srcOrd="0" destOrd="0" presId="urn:microsoft.com/office/officeart/2005/8/layout/radial1"/>
    <dgm:cxn modelId="{56B09719-6820-44E6-8D56-430A58CDF52D}" type="presParOf" srcId="{26CBC982-2C60-064D-8B3D-52FDE568EEB8}" destId="{0D71AB27-E733-214E-BFEE-ACEAC51636B7}" srcOrd="6" destOrd="0" presId="urn:microsoft.com/office/officeart/2005/8/layout/radial1"/>
    <dgm:cxn modelId="{24D3A307-39E9-490C-9396-CA5AC2019C91}" type="presParOf" srcId="{26CBC982-2C60-064D-8B3D-52FDE568EEB8}" destId="{6713462E-821F-1748-B852-CEEBD8261B3F}" srcOrd="7" destOrd="0" presId="urn:microsoft.com/office/officeart/2005/8/layout/radial1"/>
    <dgm:cxn modelId="{85FB9882-779E-4FA6-9A1D-79967F50842A}" type="presParOf" srcId="{6713462E-821F-1748-B852-CEEBD8261B3F}" destId="{7201CA79-522B-7441-B3F0-B4C4C443AB13}" srcOrd="0" destOrd="0" presId="urn:microsoft.com/office/officeart/2005/8/layout/radial1"/>
    <dgm:cxn modelId="{4E98B18B-FCB5-4E7D-9A1C-2432BF2EB553}" type="presParOf" srcId="{26CBC982-2C60-064D-8B3D-52FDE568EEB8}" destId="{E6368042-B024-1440-9C3C-42C30F70046A}" srcOrd="8" destOrd="0" presId="urn:microsoft.com/office/officeart/2005/8/layout/radial1"/>
    <dgm:cxn modelId="{9055D797-5AD6-4933-8151-3C87FC32C653}" type="presParOf" srcId="{26CBC982-2C60-064D-8B3D-52FDE568EEB8}" destId="{514288DF-D3EB-6643-ACEC-77E4D3310C84}" srcOrd="9" destOrd="0" presId="urn:microsoft.com/office/officeart/2005/8/layout/radial1"/>
    <dgm:cxn modelId="{664834E0-7662-4728-BA34-EC4F9C3BA6FC}" type="presParOf" srcId="{514288DF-D3EB-6643-ACEC-77E4D3310C84}" destId="{B565B0F8-8D09-1C4E-95B4-676ECE9AAD1F}" srcOrd="0" destOrd="0" presId="urn:microsoft.com/office/officeart/2005/8/layout/radial1"/>
    <dgm:cxn modelId="{3577A55A-4533-4559-A3CF-242BF81D7C92}" type="presParOf" srcId="{26CBC982-2C60-064D-8B3D-52FDE568EEB8}" destId="{CC98B76F-A2CD-3542-9206-4C3812CA398C}" srcOrd="10" destOrd="0" presId="urn:microsoft.com/office/officeart/2005/8/layout/radial1"/>
    <dgm:cxn modelId="{032E82D6-5765-46E3-9CF2-F8F640246B60}" type="presParOf" srcId="{26CBC982-2C60-064D-8B3D-52FDE568EEB8}" destId="{1DA68DDF-07F3-8649-969A-D5CFE92E3AB8}" srcOrd="11" destOrd="0" presId="urn:microsoft.com/office/officeart/2005/8/layout/radial1"/>
    <dgm:cxn modelId="{79F557A1-E6C5-4FD5-9C62-1130EA350FFD}" type="presParOf" srcId="{1DA68DDF-07F3-8649-969A-D5CFE92E3AB8}" destId="{DB0AF06D-E573-564B-95EB-E7ECA1DC67E3}" srcOrd="0" destOrd="0" presId="urn:microsoft.com/office/officeart/2005/8/layout/radial1"/>
    <dgm:cxn modelId="{DF3FA633-DD08-489B-9128-EE6EBD88CA4B}" type="presParOf" srcId="{26CBC982-2C60-064D-8B3D-52FDE568EEB8}" destId="{DAF74C9A-A82D-D444-A0D6-91B0421CD8E9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4.png"/><Relationship Id="rId7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thinking&amp;source=images&amp;cd=&amp;cad=rja&amp;docid=qAegA2ZZDtdhiM&amp;tbnid=M_bz6nLArEsflM:&amp;ved=0CAUQjRw&amp;url=http://www.thelifecloud.net/schools/HertfordInfant/spaces/LearningtoLearn/&amp;ei=pJGjUdKrIamU0AWhpICoBQ&amp;bvm=bv.47008514,d.d2k&amp;psig=AFQjCNFT_7CNM_1W3ZiOC4I_2xKrsq3wiQ&amp;ust=136976052832738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://www.google.com/url?sa=i&amp;rct=j&amp;q=mindmap&amp;source=images&amp;cd=&amp;cad=rja&amp;docid=MpskcLXT4rRAjM&amp;tbnid=tleDHCgBIig-YM:&amp;ved=0CAUQjRw&amp;url=http://www.mind-mapping.co.uk/make-mind-map.htm&amp;ei=f-TwUeHyHcqa1AWI64CgAQ&amp;bvm=bv.49784469,d.d2k&amp;psig=AFQjCNG7K9QncZgtjk0wRcYPR1B5aZ_Vkg&amp;ust=137482802333571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8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Study skills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3782" y="4852009"/>
            <a:ext cx="2985967" cy="1679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01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4548529" cy="1499616"/>
          </a:xfrm>
        </p:spPr>
        <p:txBody>
          <a:bodyPr>
            <a:normAutofit fontScale="90000"/>
          </a:bodyPr>
          <a:lstStyle/>
          <a:p>
            <a:r>
              <a:rPr lang="en-GB" sz="6000" dirty="0">
                <a:solidFill>
                  <a:schemeClr val="accent1">
                    <a:lumMod val="75000"/>
                  </a:schemeClr>
                </a:solidFill>
              </a:rPr>
              <a:t>What can help you plan?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981" t="14723" r="18947"/>
          <a:stretch/>
        </p:blipFill>
        <p:spPr>
          <a:xfrm>
            <a:off x="205261" y="3427557"/>
            <a:ext cx="2496995" cy="34304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9117"/>
          <a:stretch/>
        </p:blipFill>
        <p:spPr>
          <a:xfrm>
            <a:off x="2813417" y="3427556"/>
            <a:ext cx="4839595" cy="34304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71DBBE-50CE-1C4D-8ED0-FC9243FF0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2490" y="4654477"/>
            <a:ext cx="2503393" cy="200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7B45B8A-3941-9641-8749-C48929F99F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741" b="12222"/>
          <a:stretch/>
        </p:blipFill>
        <p:spPr>
          <a:xfrm>
            <a:off x="9512490" y="2444240"/>
            <a:ext cx="2503393" cy="1853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6D0AD85-0C92-874E-86BC-B27C02FAE5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7305" y="152427"/>
            <a:ext cx="1873762" cy="221269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AD0CCA3-3961-5A48-ACEF-442148452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6611" y="2794999"/>
            <a:ext cx="1859478" cy="18594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95B0A94-B1F6-744C-BF69-0F50A41BCB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1963" y="152427"/>
            <a:ext cx="2313397" cy="1541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1914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000" b="1" dirty="0" smtClean="0">
                <a:solidFill>
                  <a:srgbClr val="FF2F92"/>
                </a:solidFill>
              </a:rPr>
              <a:t>STUDY PLAN TASK</a:t>
            </a:r>
            <a:endParaRPr lang="en-GB" sz="8000" b="1" dirty="0">
              <a:solidFill>
                <a:srgbClr val="FF2F9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14" y="2084832"/>
            <a:ext cx="7353300" cy="4139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3907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3432" y="828826"/>
            <a:ext cx="8911687" cy="912590"/>
          </a:xfrm>
        </p:spPr>
        <p:txBody>
          <a:bodyPr>
            <a:normAutofit/>
          </a:bodyPr>
          <a:lstStyle/>
          <a:p>
            <a:r>
              <a:rPr lang="en-GB" sz="5400" dirty="0">
                <a:solidFill>
                  <a:schemeClr val="accent3">
                    <a:lumMod val="50000"/>
                  </a:schemeClr>
                </a:solidFill>
              </a:rPr>
              <a:t>Prioritise your studying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865" y="2142698"/>
            <a:ext cx="10727141" cy="46129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Think about each of your subjects topics and how confident you feel about them in terms of: </a:t>
            </a: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</a:rPr>
              <a:t> Knowledge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</a:rPr>
              <a:t> Revision notes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002060"/>
                </a:solidFill>
              </a:rPr>
              <a:t> Practice questions</a:t>
            </a:r>
          </a:p>
          <a:p>
            <a:pPr marL="0" indent="0">
              <a:buNone/>
            </a:pPr>
            <a:endParaRPr lang="en-GB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Ask your teachers for subject check-lists or refer to the SQA course specification.</a:t>
            </a:r>
          </a:p>
          <a:p>
            <a:pPr marL="0" indent="0">
              <a:buNone/>
            </a:pPr>
            <a:r>
              <a:rPr lang="en-GB" sz="2800" dirty="0">
                <a:solidFill>
                  <a:srgbClr val="002060"/>
                </a:solidFill>
              </a:rPr>
              <a:t>Grade this and spend more time on the areas you have difficulty with!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6D3DA3-09FA-F04E-BD74-15E4313A0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652" y="2872984"/>
            <a:ext cx="4096354" cy="268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1824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>
                <a:solidFill>
                  <a:srgbClr val="FF2F92"/>
                </a:solidFill>
              </a:rPr>
              <a:t>When studying…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6162" y="2084832"/>
            <a:ext cx="10849970" cy="46435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800" dirty="0">
                <a:solidFill>
                  <a:srgbClr val="002060"/>
                </a:solidFill>
              </a:rPr>
              <a:t>Keep hydrated. Drink lots of water. Be careful not too drink too much caffeine – however tea and coffee breaks can help.</a:t>
            </a:r>
          </a:p>
          <a:p>
            <a:pPr marL="0" indent="0">
              <a:buNone/>
            </a:pPr>
            <a:endParaRPr lang="en-GB" sz="3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3800" dirty="0">
                <a:solidFill>
                  <a:srgbClr val="002060"/>
                </a:solidFill>
              </a:rPr>
              <a:t>Snacks – balance between sugary and heathy snacks.</a:t>
            </a:r>
          </a:p>
          <a:p>
            <a:pPr marL="0" indent="0">
              <a:buNone/>
            </a:pPr>
            <a:endParaRPr lang="en-GB" sz="3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3800" dirty="0">
                <a:solidFill>
                  <a:srgbClr val="002060"/>
                </a:solidFill>
              </a:rPr>
              <a:t>Limit amount of time spent on mobile phone.</a:t>
            </a:r>
          </a:p>
          <a:p>
            <a:pPr marL="0" indent="0">
              <a:buNone/>
            </a:pPr>
            <a:endParaRPr lang="en-GB" sz="3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3800" dirty="0">
                <a:solidFill>
                  <a:srgbClr val="002060"/>
                </a:solidFill>
              </a:rPr>
              <a:t>Decide if music helps or distracts.</a:t>
            </a:r>
          </a:p>
          <a:p>
            <a:pPr marL="0" indent="0">
              <a:buNone/>
            </a:pPr>
            <a:endParaRPr lang="en-GB" sz="3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3800" dirty="0">
                <a:solidFill>
                  <a:srgbClr val="002060"/>
                </a:solidFill>
              </a:rPr>
              <a:t>Take short breaks – get fresh air.</a:t>
            </a:r>
          </a:p>
          <a:p>
            <a:pPr marL="0" indent="0">
              <a:buNone/>
            </a:pPr>
            <a:endParaRPr lang="en-GB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32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A1613E3-9964-234B-A59F-FA99705C5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0530" y="3752140"/>
            <a:ext cx="2148556" cy="2864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xmlns="" id="{318A452A-6C04-7C49-9378-EFA0B1AB9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764" y="5117910"/>
            <a:ext cx="2888812" cy="1498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F7A248A-DA55-B44D-BC8A-CA536192B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025" y="308843"/>
            <a:ext cx="3885061" cy="117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24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78" y="733584"/>
            <a:ext cx="10213931" cy="1325563"/>
          </a:xfrm>
        </p:spPr>
        <p:txBody>
          <a:bodyPr/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Your study space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63044" y="2059147"/>
            <a:ext cx="10515600" cy="4351338"/>
          </a:xfrm>
        </p:spPr>
        <p:txBody>
          <a:bodyPr/>
          <a:lstStyle/>
          <a:p>
            <a:pPr lvl="0"/>
            <a:r>
              <a:rPr lang="en-GB" sz="3600" dirty="0">
                <a:solidFill>
                  <a:srgbClr val="FF2F92"/>
                </a:solidFill>
              </a:rPr>
              <a:t>If possible, create a dedicated study area</a:t>
            </a:r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951" y="3014521"/>
            <a:ext cx="3232814" cy="2929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DCF350D-1BD8-C64F-AB64-9A29D5232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995" y="2761473"/>
            <a:ext cx="2287418" cy="3435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7544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FF2F92"/>
                </a:solidFill>
              </a:rPr>
              <a:t>Prelim Preparation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rgbClr val="002060"/>
                </a:solidFill>
              </a:rPr>
              <a:t> Timetable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rgbClr val="002060"/>
                </a:solidFill>
              </a:rPr>
              <a:t> Exam technique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5400" dirty="0">
                <a:solidFill>
                  <a:srgbClr val="002060"/>
                </a:solidFill>
              </a:rPr>
              <a:t> Study skills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C49DB3C-D5AC-924A-B071-4E6BB3D48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27" y="3060613"/>
            <a:ext cx="5185930" cy="3449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0093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FF2F92"/>
                </a:solidFill>
              </a:rPr>
              <a:t>Exam technique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2" cy="465716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GB" sz="9000" b="1" u="sng" dirty="0">
                <a:solidFill>
                  <a:srgbClr val="7030A0"/>
                </a:solidFill>
              </a:rPr>
              <a:t>Decoding the question</a:t>
            </a:r>
          </a:p>
          <a:p>
            <a:pPr marL="0" indent="0">
              <a:buNone/>
            </a:pPr>
            <a:endParaRPr lang="en-GB" sz="7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7000" dirty="0">
                <a:solidFill>
                  <a:srgbClr val="002060"/>
                </a:solidFill>
              </a:rPr>
              <a:t>How do you pass exams?</a:t>
            </a:r>
          </a:p>
          <a:p>
            <a:pPr marL="0" indent="0">
              <a:buNone/>
            </a:pPr>
            <a:endParaRPr lang="en-GB" sz="70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7000" dirty="0">
                <a:solidFill>
                  <a:srgbClr val="002060"/>
                </a:solidFill>
              </a:rPr>
              <a:t> Read the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7000" dirty="0">
                <a:solidFill>
                  <a:srgbClr val="002060"/>
                </a:solidFill>
              </a:rPr>
              <a:t> Answer the question</a:t>
            </a:r>
          </a:p>
          <a:p>
            <a:pPr marL="0" indent="0">
              <a:buNone/>
            </a:pPr>
            <a:endParaRPr lang="en-GB" sz="70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7000" b="1" dirty="0">
                <a:solidFill>
                  <a:srgbClr val="002060"/>
                </a:solidFill>
              </a:rPr>
              <a:t>Sounds simple </a:t>
            </a:r>
          </a:p>
          <a:p>
            <a:pPr marL="0" indent="0">
              <a:buNone/>
            </a:pPr>
            <a:r>
              <a:rPr lang="en-GB" sz="7000" dirty="0">
                <a:solidFill>
                  <a:srgbClr val="002060"/>
                </a:solidFill>
              </a:rPr>
              <a:t>but how do you do this effectively?</a:t>
            </a:r>
          </a:p>
          <a:p>
            <a:pPr marL="0" indent="0">
              <a:buNone/>
            </a:pPr>
            <a:endParaRPr lang="en-GB" sz="5400" dirty="0">
              <a:solidFill>
                <a:srgbClr val="002060"/>
              </a:solidFill>
            </a:endParaRP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xmlns="" id="{65B3BCE5-2DD2-8347-B7B3-241E9BCEF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408" y="225552"/>
            <a:ext cx="2907445" cy="1928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7C5000-C83F-2244-A287-4F205E6DF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0853" y="4889121"/>
            <a:ext cx="4826000" cy="168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5905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FF2F92"/>
                </a:solidFill>
              </a:rPr>
              <a:t>Exam technique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05218" y="2514194"/>
            <a:ext cx="9938982" cy="4227800"/>
          </a:xfrm>
        </p:spPr>
        <p:txBody>
          <a:bodyPr>
            <a:normAutofit/>
          </a:bodyPr>
          <a:lstStyle/>
          <a:p>
            <a:r>
              <a:rPr lang="en-GB" altLang="en-US" sz="4400" b="1" u="sng" dirty="0">
                <a:solidFill>
                  <a:srgbClr val="7030A0"/>
                </a:solidFill>
              </a:rPr>
              <a:t>Command words (clues)</a:t>
            </a:r>
          </a:p>
          <a:p>
            <a:r>
              <a:rPr lang="en-GB" altLang="en-US" sz="4400" dirty="0">
                <a:solidFill>
                  <a:srgbClr val="002060"/>
                </a:solidFill>
              </a:rPr>
              <a:t>Exam questions have </a:t>
            </a:r>
            <a:r>
              <a:rPr lang="en-GB" altLang="en-US" sz="4400" b="1" dirty="0">
                <a:solidFill>
                  <a:schemeClr val="accent6">
                    <a:lumMod val="75000"/>
                  </a:schemeClr>
                </a:solidFill>
              </a:rPr>
              <a:t>key words</a:t>
            </a:r>
            <a:r>
              <a:rPr lang="en-GB" altLang="en-US" sz="4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altLang="en-US" sz="4400" dirty="0">
                <a:solidFill>
                  <a:srgbClr val="002060"/>
                </a:solidFill>
              </a:rPr>
              <a:t>which help you to work out what the question is asking you to do.</a:t>
            </a:r>
          </a:p>
          <a:p>
            <a:pPr marL="0" indent="0">
              <a:buNone/>
            </a:pPr>
            <a:endParaRPr lang="en-GB" sz="5400" dirty="0">
              <a:solidFill>
                <a:srgbClr val="002060"/>
              </a:solidFill>
            </a:endParaRP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xmlns="" id="{65B3BCE5-2DD2-8347-B7B3-241E9BCEF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408" y="225552"/>
            <a:ext cx="2907445" cy="1928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rc_mi" descr="http://www.thelifecloud.net/schools/HertfordInfant/spaces/LearningtoLearn/resources/RootFolder/LearningtoLearnHomepage.page/attachments/Thinking_head.png">
            <a:hlinkClick r:id="rId3"/>
            <a:extLst>
              <a:ext uri="{FF2B5EF4-FFF2-40B4-BE49-F238E27FC236}">
                <a16:creationId xmlns:a16="http://schemas.microsoft.com/office/drawing/2014/main" xmlns="" id="{C972D8E1-1F4E-2345-A84E-EF0618BC1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209" y="4640238"/>
            <a:ext cx="1774498" cy="221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467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FF2F92"/>
                </a:solidFill>
              </a:rPr>
              <a:t>Exam technique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46160" y="1897039"/>
            <a:ext cx="9898039" cy="4844955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You can answer the questions in </a:t>
            </a:r>
            <a:r>
              <a:rPr lang="en-GB" sz="3600" b="1" dirty="0">
                <a:solidFill>
                  <a:srgbClr val="7030A0"/>
                </a:solidFill>
              </a:rPr>
              <a:t>any order</a:t>
            </a:r>
            <a:r>
              <a:rPr lang="en-GB" sz="3600" dirty="0">
                <a:solidFill>
                  <a:srgbClr val="7030A0"/>
                </a:solidFill>
              </a:rPr>
              <a:t>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Pick one you are </a:t>
            </a:r>
            <a:r>
              <a:rPr lang="en-GB" sz="3600" b="1" dirty="0">
                <a:solidFill>
                  <a:srgbClr val="7030A0"/>
                </a:solidFill>
              </a:rPr>
              <a:t>confident</a:t>
            </a:r>
            <a:r>
              <a:rPr lang="en-GB" sz="3600" dirty="0">
                <a:solidFill>
                  <a:srgbClr val="002060"/>
                </a:solidFill>
              </a:rPr>
              <a:t> with to start.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If you are unsure or can’t remember an answer, leave it and go back at the end.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It is </a:t>
            </a:r>
            <a:r>
              <a:rPr lang="en-GB" sz="3600" b="1" dirty="0">
                <a:solidFill>
                  <a:srgbClr val="7030A0"/>
                </a:solidFill>
              </a:rPr>
              <a:t>more</a:t>
            </a:r>
            <a:r>
              <a:rPr lang="en-GB" sz="3600" dirty="0">
                <a:solidFill>
                  <a:srgbClr val="002060"/>
                </a:solidFill>
              </a:rPr>
              <a:t> important to answer all the rest first.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b="1" dirty="0">
                <a:solidFill>
                  <a:srgbClr val="7030A0"/>
                </a:solidFill>
              </a:rPr>
              <a:t>Don’t</a:t>
            </a:r>
            <a:r>
              <a:rPr lang="en-GB" sz="3600" dirty="0">
                <a:solidFill>
                  <a:srgbClr val="7030A0"/>
                </a:solidFill>
              </a:rPr>
              <a:t> </a:t>
            </a:r>
            <a:r>
              <a:rPr lang="en-GB" sz="3600" dirty="0">
                <a:solidFill>
                  <a:srgbClr val="002060"/>
                </a:solidFill>
              </a:rPr>
              <a:t>score out any answer (even if you think it is wrong) until you have written a new 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b="1" dirty="0">
                <a:solidFill>
                  <a:srgbClr val="7030A0"/>
                </a:solidFill>
              </a:rPr>
              <a:t> Attempt all questions </a:t>
            </a:r>
            <a:r>
              <a:rPr lang="en-GB" sz="3600" dirty="0">
                <a:solidFill>
                  <a:srgbClr val="002060"/>
                </a:solidFill>
              </a:rPr>
              <a:t>if you are able to. </a:t>
            </a: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xmlns="" id="{65B3BCE5-2DD2-8347-B7B3-241E9BCEF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408" y="225552"/>
            <a:ext cx="2907445" cy="1928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3533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FF2F92"/>
                </a:solidFill>
              </a:rPr>
              <a:t>Exam technique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46160" y="2265528"/>
            <a:ext cx="9898040" cy="4476466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This is your paper and you can write </a:t>
            </a:r>
            <a:r>
              <a:rPr lang="en-GB" sz="3600" b="1" dirty="0">
                <a:solidFill>
                  <a:srgbClr val="7030A0"/>
                </a:solidFill>
              </a:rPr>
              <a:t>anything extra </a:t>
            </a:r>
            <a:r>
              <a:rPr lang="en-GB" sz="3600" dirty="0">
                <a:solidFill>
                  <a:srgbClr val="002060"/>
                </a:solidFill>
              </a:rPr>
              <a:t>on it that will help you!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</a:t>
            </a:r>
            <a:r>
              <a:rPr lang="en-GB" sz="3600" b="1" dirty="0">
                <a:solidFill>
                  <a:srgbClr val="7030A0"/>
                </a:solidFill>
              </a:rPr>
              <a:t>Circle or </a:t>
            </a:r>
            <a:r>
              <a:rPr lang="en-GB" sz="3600" b="1" u="sng" dirty="0">
                <a:solidFill>
                  <a:srgbClr val="7030A0"/>
                </a:solidFill>
              </a:rPr>
              <a:t>underline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dirty="0">
                <a:solidFill>
                  <a:srgbClr val="002060"/>
                </a:solidFill>
              </a:rPr>
              <a:t>important information when reading questions.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Write or draw any extra information onto the diagrams given, if that helps you.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002060"/>
                </a:solidFill>
              </a:rPr>
              <a:t> Any words in </a:t>
            </a:r>
            <a:r>
              <a:rPr lang="en-GB" sz="3600" b="1" dirty="0">
                <a:solidFill>
                  <a:srgbClr val="7030A0"/>
                </a:solidFill>
              </a:rPr>
              <a:t>bold</a:t>
            </a:r>
            <a:r>
              <a:rPr lang="en-GB" sz="3600" b="1" dirty="0">
                <a:solidFill>
                  <a:srgbClr val="002060"/>
                </a:solidFill>
              </a:rPr>
              <a:t> </a:t>
            </a:r>
            <a:r>
              <a:rPr lang="en-GB" sz="3600" dirty="0">
                <a:solidFill>
                  <a:srgbClr val="002060"/>
                </a:solidFill>
              </a:rPr>
              <a:t>are especially important for you to take notice of and use e.g. </a:t>
            </a:r>
            <a:r>
              <a:rPr lang="en-GB" sz="3600" b="1" dirty="0">
                <a:solidFill>
                  <a:srgbClr val="7030A0"/>
                </a:solidFill>
              </a:rPr>
              <a:t>using the information given</a:t>
            </a:r>
            <a:r>
              <a:rPr lang="en-GB" sz="3600" dirty="0">
                <a:solidFill>
                  <a:srgbClr val="002060"/>
                </a:solidFill>
              </a:rPr>
              <a:t>.</a:t>
            </a:r>
            <a:endParaRPr lang="en-GB" sz="3600" b="1" dirty="0">
              <a:solidFill>
                <a:srgbClr val="7030A0"/>
              </a:solidFill>
            </a:endParaRPr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xmlns="" id="{65B3BCE5-2DD2-8347-B7B3-241E9BCEF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408" y="225552"/>
            <a:ext cx="2907445" cy="19289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43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4B692C-06FC-4A42-A193-18FDE0AE8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>
                    <a:lumMod val="75000"/>
                  </a:schemeClr>
                </a:solidFill>
              </a:rPr>
              <a:t>hOW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 DO YOU STUDY?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78490F-963A-4C4E-AB8C-4AF47964E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Have </a:t>
            </a:r>
            <a:r>
              <a:rPr lang="en-US" sz="3600" b="1">
                <a:solidFill>
                  <a:schemeClr val="accent2">
                    <a:lumMod val="50000"/>
                  </a:schemeClr>
                </a:solidFill>
              </a:rPr>
              <a:t>you </a:t>
            </a:r>
            <a:r>
              <a:rPr lang="en-US" sz="3600" b="1" smtClean="0">
                <a:solidFill>
                  <a:schemeClr val="accent2">
                    <a:lumMod val="50000"/>
                  </a:schemeClr>
                </a:solidFill>
              </a:rPr>
              <a:t>ever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really thought about this?</a:t>
            </a:r>
          </a:p>
          <a:p>
            <a:endParaRPr lang="en-US" sz="36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Do you think the way you study is effective?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E5DA82-E94B-0E4F-8C92-94B8E3BEC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0118" y="115824"/>
            <a:ext cx="2661882" cy="2661882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xmlns="" id="{95F165ED-DB5A-FB46-9BF9-707D10314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183" y="4498401"/>
            <a:ext cx="3217961" cy="1810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9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7200" dirty="0">
                <a:solidFill>
                  <a:srgbClr val="0070C0"/>
                </a:solidFill>
              </a:rPr>
              <a:t>Study Techniques</a:t>
            </a:r>
            <a:endParaRPr lang="en-GB" sz="7200" dirty="0">
              <a:solidFill>
                <a:srgbClr val="0070C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391846-6E1C-F743-AC0B-1AC7A40C8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862" y="172974"/>
            <a:ext cx="2873011" cy="1911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xmlns="" id="{04D2C1AB-BB3F-574D-B3CA-4994EE26D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62081" y="2701790"/>
            <a:ext cx="5444165" cy="3658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8248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BDA34-D065-9C4C-BAA6-96FA1836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85812A-548F-EB48-8CA5-5F941082A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en-GB" altLang="en-US" sz="4400" dirty="0">
                <a:solidFill>
                  <a:srgbClr val="002060"/>
                </a:solidFill>
                <a:latin typeface="Trebuchet MS" panose="020B0603020202020204" pitchFamily="34" charset="0"/>
              </a:rPr>
              <a:t>How do </a:t>
            </a:r>
            <a:r>
              <a:rPr lang="en-US" altLang="en-US" sz="4400" dirty="0">
                <a:solidFill>
                  <a:srgbClr val="002060"/>
                </a:solidFill>
                <a:latin typeface="Trebuchet MS" panose="020B0603020202020204" pitchFamily="34" charset="0"/>
              </a:rPr>
              <a:t>you know you understand?</a:t>
            </a:r>
            <a:endParaRPr lang="en-GB" altLang="en-US" sz="4400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sz="4400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4400" dirty="0">
                <a:solidFill>
                  <a:srgbClr val="002060"/>
                </a:solidFill>
                <a:latin typeface="Trebuchet MS" panose="020B0603020202020204" pitchFamily="34" charset="0"/>
              </a:rPr>
              <a:t> Note making/summarising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4400" dirty="0">
                <a:solidFill>
                  <a:srgbClr val="002060"/>
                </a:solidFill>
                <a:latin typeface="Trebuchet MS" panose="020B0603020202020204" pitchFamily="34" charset="0"/>
              </a:rPr>
              <a:t> Answering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3BEB09B-AC4F-7B49-AB3C-9842AA3C9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4034715"/>
            <a:ext cx="4419600" cy="259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25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3BDA34-D065-9C4C-BAA6-96FA1836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chemeClr val="accent1">
                    <a:lumMod val="75000"/>
                  </a:schemeClr>
                </a:solidFill>
              </a:rPr>
              <a:t>Note making/</a:t>
            </a:r>
            <a:r>
              <a:rPr lang="en-US" sz="6600" dirty="0" err="1">
                <a:solidFill>
                  <a:schemeClr val="accent1">
                    <a:lumMod val="75000"/>
                  </a:schemeClr>
                </a:solidFill>
              </a:rPr>
              <a:t>summarising</a:t>
            </a:r>
            <a:endParaRPr lang="en-US" sz="6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85812A-548F-EB48-8CA5-5F941082A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224528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en-US" sz="4400" dirty="0">
                <a:solidFill>
                  <a:srgbClr val="002060"/>
                </a:solidFill>
              </a:rPr>
              <a:t>Take your notes and pick out the key information by making</a:t>
            </a:r>
          </a:p>
          <a:p>
            <a:pPr>
              <a:spcBef>
                <a:spcPct val="0"/>
              </a:spcBef>
              <a:buNone/>
            </a:pPr>
            <a:endParaRPr lang="en-US" altLang="en-US" sz="44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solidFill>
                  <a:srgbClr val="002060"/>
                </a:solidFill>
              </a:rPr>
              <a:t> Bullet points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solidFill>
                  <a:srgbClr val="002060"/>
                </a:solidFill>
              </a:rPr>
              <a:t> Listing all of the facts you can remember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solidFill>
                  <a:srgbClr val="002060"/>
                </a:solidFill>
              </a:rPr>
              <a:t> Create a PowerPoint/word document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4400" dirty="0">
              <a:solidFill>
                <a:srgbClr val="00206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en-US" sz="4400" b="1" u="sng" dirty="0">
                <a:solidFill>
                  <a:srgbClr val="7030A0"/>
                </a:solidFill>
              </a:rPr>
              <a:t>Using your notes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n-US" sz="44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GB" altLang="en-US" sz="4400" dirty="0">
                <a:solidFill>
                  <a:srgbClr val="002060"/>
                </a:solidFill>
              </a:rPr>
              <a:t>How can you </a:t>
            </a:r>
            <a:r>
              <a:rPr lang="en-US" altLang="en-US" sz="4400" dirty="0">
                <a:solidFill>
                  <a:srgbClr val="002060"/>
                </a:solidFill>
              </a:rPr>
              <a:t>actively understand your notes?</a:t>
            </a:r>
            <a:endParaRPr lang="en-GB" altLang="en-US" sz="44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None/>
            </a:pPr>
            <a:endParaRPr lang="en-GB" altLang="en-US" sz="44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4400" dirty="0">
                <a:solidFill>
                  <a:srgbClr val="002060"/>
                </a:solidFill>
              </a:rPr>
              <a:t> Colour coding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GB" altLang="en-US" sz="4400" dirty="0">
                <a:solidFill>
                  <a:srgbClr val="002060"/>
                </a:solidFill>
              </a:rPr>
              <a:t> Visualising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44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2C418F2-766F-3846-A501-2A31B6D6A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466" y="2906972"/>
            <a:ext cx="2819684" cy="3759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2021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rgbClr val="FF2F92"/>
                </a:solidFill>
              </a:rPr>
              <a:t>Answer</a:t>
            </a:r>
            <a:r>
              <a:rPr lang="en-US" altLang="en-US" sz="6600" dirty="0" err="1">
                <a:solidFill>
                  <a:srgbClr val="FF2F92"/>
                </a:solidFill>
              </a:rPr>
              <a:t>ing</a:t>
            </a:r>
            <a:r>
              <a:rPr lang="en-US" altLang="en-US" sz="6600" dirty="0">
                <a:solidFill>
                  <a:srgbClr val="FF2F92"/>
                </a:solidFill>
              </a:rPr>
              <a:t> Questions</a:t>
            </a:r>
            <a:endParaRPr lang="en-GB" sz="6000" dirty="0">
              <a:solidFill>
                <a:srgbClr val="FF2F9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000" dirty="0">
                <a:solidFill>
                  <a:srgbClr val="002060"/>
                </a:solidFill>
              </a:rPr>
              <a:t> Class worksheets (or other resources)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000" dirty="0">
                <a:solidFill>
                  <a:srgbClr val="002060"/>
                </a:solidFill>
              </a:rPr>
              <a:t> Textbooks or revision books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000" dirty="0">
                <a:solidFill>
                  <a:srgbClr val="002060"/>
                </a:solidFill>
              </a:rPr>
              <a:t> Homework questions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000" dirty="0">
                <a:solidFill>
                  <a:srgbClr val="002060"/>
                </a:solidFill>
              </a:rPr>
              <a:t> Past paper questions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000" dirty="0">
                <a:solidFill>
                  <a:srgbClr val="002060"/>
                </a:solidFill>
              </a:rPr>
              <a:t> Online quizzes or apps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4000" dirty="0">
                <a:solidFill>
                  <a:srgbClr val="002060"/>
                </a:solidFill>
              </a:rPr>
              <a:t> Flashcards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43C247-BD8F-DF4D-A091-1240C4E98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560" y="3602228"/>
            <a:ext cx="465328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2329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chemeClr val="accent3">
                    <a:lumMod val="50000"/>
                  </a:schemeClr>
                </a:solidFill>
              </a:rPr>
              <a:t>COLOUR CODING</a:t>
            </a:r>
            <a:endParaRPr lang="en-GB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332" y="2306471"/>
            <a:ext cx="10020868" cy="4367283"/>
          </a:xfrm>
        </p:spPr>
        <p:txBody>
          <a:bodyPr>
            <a:normAutofit fontScale="92500" lnSpcReduction="20000"/>
          </a:bodyPr>
          <a:lstStyle/>
          <a:p>
            <a:r>
              <a:rPr lang="en-GB" altLang="en-US" sz="4000" dirty="0">
                <a:solidFill>
                  <a:srgbClr val="002060"/>
                </a:solidFill>
              </a:rPr>
              <a:t>Take your notes and </a:t>
            </a:r>
            <a:r>
              <a:rPr lang="en-GB" altLang="en-US" sz="4000" b="1" dirty="0">
                <a:solidFill>
                  <a:srgbClr val="FF2F92"/>
                </a:solidFill>
              </a:rPr>
              <a:t>colour code </a:t>
            </a:r>
            <a:r>
              <a:rPr lang="en-GB" altLang="en-US" sz="4000" dirty="0">
                <a:solidFill>
                  <a:srgbClr val="002060"/>
                </a:solidFill>
              </a:rPr>
              <a:t>or </a:t>
            </a:r>
            <a:r>
              <a:rPr lang="en-GB" altLang="en-US" sz="4000" b="1" dirty="0">
                <a:solidFill>
                  <a:srgbClr val="FF2F92"/>
                </a:solidFill>
              </a:rPr>
              <a:t>highlight</a:t>
            </a:r>
            <a:r>
              <a:rPr lang="en-GB" altLang="en-US" sz="4000" dirty="0">
                <a:solidFill>
                  <a:srgbClr val="002060"/>
                </a:solidFill>
              </a:rPr>
              <a:t> the important information.</a:t>
            </a:r>
          </a:p>
          <a:p>
            <a:endParaRPr lang="en-GB" altLang="en-US" sz="4000" dirty="0">
              <a:solidFill>
                <a:srgbClr val="002060"/>
              </a:solidFill>
            </a:endParaRPr>
          </a:p>
          <a:p>
            <a:r>
              <a:rPr lang="en-GB" altLang="en-US" sz="4000" dirty="0">
                <a:solidFill>
                  <a:srgbClr val="002060"/>
                </a:solidFill>
              </a:rPr>
              <a:t>This is to help you find key words or phrases in a paragraph. </a:t>
            </a:r>
          </a:p>
          <a:p>
            <a:endParaRPr lang="en-GB" altLang="en-US" sz="4000" dirty="0">
              <a:solidFill>
                <a:srgbClr val="002060"/>
              </a:solidFill>
            </a:endParaRPr>
          </a:p>
          <a:p>
            <a:r>
              <a:rPr lang="en-GB" altLang="en-US" sz="4000" dirty="0">
                <a:solidFill>
                  <a:srgbClr val="002060"/>
                </a:solidFill>
              </a:rPr>
              <a:t>It is </a:t>
            </a:r>
            <a:r>
              <a:rPr lang="en-GB" altLang="en-US" sz="4000" b="1" u="sng" dirty="0">
                <a:solidFill>
                  <a:srgbClr val="002060"/>
                </a:solidFill>
              </a:rPr>
              <a:t>not</a:t>
            </a:r>
            <a:r>
              <a:rPr lang="en-GB" altLang="en-US" sz="4000" dirty="0">
                <a:solidFill>
                  <a:srgbClr val="002060"/>
                </a:solidFill>
              </a:rPr>
              <a:t> to end up with the whole page of notes coloured in!</a:t>
            </a:r>
            <a:endParaRPr lang="en-US" altLang="en-US" sz="4000" dirty="0">
              <a:solidFill>
                <a:srgbClr val="00206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en-US" sz="4000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EAE74A-BE59-794B-A425-7E30700CE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215" y="229522"/>
            <a:ext cx="3298330" cy="1855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804BDA-6EEC-AC4E-AE33-14749AC8A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3116" y="4817658"/>
            <a:ext cx="1928884" cy="192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39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C78E245E-6E78-3941-BFB6-F9B862B4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>
                    <a:lumMod val="50000"/>
                  </a:schemeClr>
                </a:solidFill>
              </a:rPr>
              <a:t>Reading notes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CBB4B625-C1EF-9E41-B225-0A2530DBC2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Simply reading over your notes or the course textbook can be a helpful technique for some people.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CBE07E7-B40C-804E-A805-79D96AA0D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3970" y="301577"/>
            <a:ext cx="2673579" cy="1783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A6C90F1-8193-8244-96E0-F6BEF0588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868" y="3713833"/>
            <a:ext cx="4528592" cy="2796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5789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chemeClr val="accent3">
                    <a:lumMod val="50000"/>
                  </a:schemeClr>
                </a:solidFill>
              </a:rPr>
              <a:t>VISUALING</a:t>
            </a:r>
            <a:endParaRPr lang="en-GB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332" y="2306471"/>
            <a:ext cx="10020868" cy="436728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en-US" sz="4300" dirty="0">
                <a:solidFill>
                  <a:srgbClr val="002060"/>
                </a:solidFill>
              </a:rPr>
              <a:t>When </a:t>
            </a:r>
            <a:r>
              <a:rPr lang="en-US" altLang="en-US" sz="4300" dirty="0" err="1">
                <a:solidFill>
                  <a:srgbClr val="002060"/>
                </a:solidFill>
              </a:rPr>
              <a:t>memorising</a:t>
            </a:r>
            <a:r>
              <a:rPr lang="en-US" altLang="en-US" sz="4300" dirty="0">
                <a:solidFill>
                  <a:srgbClr val="002060"/>
                </a:solidFill>
              </a:rPr>
              <a:t> information:</a:t>
            </a:r>
          </a:p>
          <a:p>
            <a:pPr>
              <a:buNone/>
            </a:pPr>
            <a:endParaRPr lang="en-US" altLang="en-US" sz="43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4300" dirty="0">
                <a:solidFill>
                  <a:srgbClr val="002060"/>
                </a:solidFill>
              </a:rPr>
              <a:t> Try closing your eyes and writing the information in the air or on a surface with your finger.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4300" dirty="0">
                <a:solidFill>
                  <a:srgbClr val="002060"/>
                </a:solidFill>
              </a:rPr>
              <a:t> Try to picture the words in your head as you are doing this.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4300" dirty="0">
                <a:solidFill>
                  <a:srgbClr val="002060"/>
                </a:solidFill>
              </a:rPr>
              <a:t> Try to hear the words in your head, too.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n-US" sz="4000" dirty="0">
              <a:solidFill>
                <a:srgbClr val="00206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D5AD75A-D99B-694A-9980-84AC01F87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881" y="84074"/>
            <a:ext cx="3657600" cy="250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06774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7200" dirty="0" err="1">
                <a:solidFill>
                  <a:srgbClr val="FF2F92"/>
                </a:solidFill>
              </a:rPr>
              <a:t>Mindmaps</a:t>
            </a:r>
            <a:endParaRPr lang="en-GB" sz="7200" dirty="0">
              <a:solidFill>
                <a:srgbClr val="FF2F9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979" y="1828800"/>
            <a:ext cx="7970294" cy="1228299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GB" altLang="en-US" sz="4000" dirty="0">
                <a:solidFill>
                  <a:srgbClr val="002060"/>
                </a:solidFill>
              </a:rPr>
              <a:t>Start from the centre of the page and work outwards adding key points. </a:t>
            </a:r>
            <a:endParaRPr lang="en-US" altLang="en-US" sz="4000" dirty="0">
              <a:solidFill>
                <a:srgbClr val="00206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en-US" sz="4000" dirty="0">
              <a:solidFill>
                <a:srgbClr val="002060"/>
              </a:solidFill>
            </a:endParaRPr>
          </a:p>
        </p:txBody>
      </p:sp>
      <p:pic>
        <p:nvPicPr>
          <p:cNvPr id="6" name="irc_mi" descr="http://www.mind-mapping.co.uk/_images/_Images/ADVICE-AND-INFORMATION/How-to-MindMap-imindmap.jpg">
            <a:hlinkClick r:id="rId2"/>
            <a:extLst>
              <a:ext uri="{FF2B5EF4-FFF2-40B4-BE49-F238E27FC236}">
                <a16:creationId xmlns:a16="http://schemas.microsoft.com/office/drawing/2014/main" xmlns="" id="{01C9E396-A81E-AB49-B81B-1CF51445E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284" y="3326644"/>
            <a:ext cx="5311548" cy="3347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B1D6DAD-201D-5F43-A3DC-1FC52F5DE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20" y="3303486"/>
            <a:ext cx="3347111" cy="3347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42DE798-1DCE-B24B-BD44-A72E8419A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7273" y="585215"/>
            <a:ext cx="3147349" cy="2362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xmlns="" id="{CD1A6F22-4FE0-F947-8825-C38579DDFF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7081" y="3303491"/>
            <a:ext cx="2510333" cy="3347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58070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1B3A95-7433-3943-9412-E76B295F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rgbClr val="FF2F92"/>
                </a:solidFill>
              </a:rPr>
              <a:t>flashcards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B120D2-F024-E848-A1DA-4623B4C7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70" y="2224584"/>
            <a:ext cx="11068334" cy="436728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2060"/>
                </a:solidFill>
              </a:rPr>
              <a:t> These are good for memorising lots of facts, definitions and descriptions.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800" dirty="0">
                <a:solidFill>
                  <a:srgbClr val="002060"/>
                </a:solidFill>
              </a:rPr>
              <a:t> They can also be used to make up your own questions and answers for a topic. 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79C033B4-970B-FA43-93A5-9A5454A51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34" y="3726434"/>
            <a:ext cx="3697206" cy="2756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183008C-EE3A-834C-AA26-7FFEAD1A6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101" y="241478"/>
            <a:ext cx="3136255" cy="1624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2271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1B3A95-7433-3943-9412-E76B295F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chemeClr val="tx2"/>
                </a:solidFill>
              </a:rPr>
              <a:t>Graphic organiser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B120D2-F024-E848-A1DA-4623B4C7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70" y="2106472"/>
            <a:ext cx="11068333" cy="4485398"/>
          </a:xfrm>
        </p:spPr>
        <p:txBody>
          <a:bodyPr/>
          <a:lstStyle/>
          <a:p>
            <a:r>
              <a:rPr lang="en-GB" altLang="en-US" sz="4000" dirty="0">
                <a:solidFill>
                  <a:srgbClr val="002060"/>
                </a:solidFill>
              </a:rPr>
              <a:t>A way to summarise information from a topic.</a:t>
            </a:r>
            <a:endParaRPr lang="en-US" altLang="en-US" sz="40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6952C4C-5484-1F4A-A055-D8286B32E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096" y="221970"/>
            <a:ext cx="2653807" cy="152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348EBE-3BD0-AE4E-BBF3-0EBD1C936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570" y="3757801"/>
            <a:ext cx="5261896" cy="26669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C54C5FE-5765-5545-84AF-784FB08D3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100" y="3109110"/>
            <a:ext cx="4186416" cy="331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69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4D1D10-850C-BB45-95FD-A144EFC4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chemeClr val="accent1">
                    <a:lumMod val="50000"/>
                  </a:schemeClr>
                </a:solidFill>
              </a:rPr>
              <a:t>Finding your study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887589-F409-8D4A-8E60-65A2B13BC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5999"/>
            <a:ext cx="10426344" cy="44014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There are many different ways to study. However, the methods you use to </a:t>
            </a:r>
            <a:r>
              <a:rPr lang="en-US" sz="3600" b="1" dirty="0">
                <a:solidFill>
                  <a:srgbClr val="FF2F92"/>
                </a:solidFill>
              </a:rPr>
              <a:t>effectively study </a:t>
            </a:r>
            <a:r>
              <a:rPr lang="en-US" sz="3600" dirty="0">
                <a:solidFill>
                  <a:srgbClr val="002060"/>
                </a:solidFill>
              </a:rPr>
              <a:t>may not work for someone else.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Find what works for you!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We are all different, we learn in different ways and we effectively study in different ways too.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Don’t be afraid to try somethings new. There is time…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AEE1A83-FDEC-3F40-85C3-C192EE9CA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761" y="187007"/>
            <a:ext cx="2933029" cy="189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1B3A95-7433-3943-9412-E76B295F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chemeClr val="tx2"/>
                </a:solidFill>
              </a:rPr>
              <a:t>Revising with Friends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B120D2-F024-E848-A1DA-4623B4C7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70" y="2210936"/>
            <a:ext cx="11068333" cy="4380933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4400" b="1" dirty="0">
                <a:solidFill>
                  <a:srgbClr val="FF2F92"/>
                </a:solidFill>
              </a:rPr>
              <a:t>Games: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3600" dirty="0">
                <a:solidFill>
                  <a:srgbClr val="002060"/>
                </a:solidFill>
              </a:rPr>
              <a:t> Revision Pong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3600" dirty="0">
                <a:solidFill>
                  <a:srgbClr val="002060"/>
                </a:solidFill>
              </a:rPr>
              <a:t> Revision Grid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3600" dirty="0">
                <a:solidFill>
                  <a:srgbClr val="002060"/>
                </a:solidFill>
              </a:rPr>
              <a:t> Revision Jenga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GB" altLang="en-US" sz="3600" dirty="0">
                <a:solidFill>
                  <a:srgbClr val="002060"/>
                </a:solidFill>
              </a:rPr>
              <a:t> Revision Snakes &amp; Ladders</a:t>
            </a:r>
            <a:endParaRPr lang="en-US" altLang="en-US" sz="36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80C3AA9-2E8E-9E4B-80EF-19F9AA1B6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122" y="254394"/>
            <a:ext cx="2188555" cy="21885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704C4C-F51B-5644-A90D-8A68FFB830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99" r="9922"/>
          <a:stretch/>
        </p:blipFill>
        <p:spPr>
          <a:xfrm>
            <a:off x="9403307" y="3225635"/>
            <a:ext cx="2788693" cy="2082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67E1D33-6ABA-7444-8854-D9F063332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002" y="4453249"/>
            <a:ext cx="2645863" cy="16977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4F6BD44-C6B6-B141-869A-413B6E4AC1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79" t="18144" r="14273" b="7734"/>
          <a:stretch/>
        </p:blipFill>
        <p:spPr>
          <a:xfrm>
            <a:off x="7371770" y="1953399"/>
            <a:ext cx="1856095" cy="171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498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1B3A95-7433-3943-9412-E76B295F2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rgbClr val="FF2F92"/>
                </a:solidFill>
              </a:rPr>
              <a:t>ONLINE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B120D2-F024-E848-A1DA-4623B4C73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570" y="2210936"/>
            <a:ext cx="11068333" cy="43809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BBC Bitesize Scotland – Higher Business Management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</a:rPr>
              <a:t>BrightRed</a:t>
            </a:r>
            <a:r>
              <a:rPr lang="en-US" sz="3600" dirty="0">
                <a:solidFill>
                  <a:srgbClr val="002060"/>
                </a:solidFill>
              </a:rPr>
              <a:t> Digital Zone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7EF109-594D-0744-A32A-B620FEC12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120" y="3545144"/>
            <a:ext cx="4570087" cy="3046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AC075B-9EAA-B940-BD04-869499759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643" y="459112"/>
            <a:ext cx="2588260" cy="147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371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7E8DCD-443B-C743-A1E5-6723F270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000" dirty="0">
                <a:solidFill>
                  <a:schemeClr val="accent1">
                    <a:lumMod val="75000"/>
                  </a:schemeClr>
                </a:solidFill>
              </a:rPr>
              <a:t>Flow charts/tables/graphs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2D264A-383F-D94D-9804-C01A9793A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866" y="2084832"/>
            <a:ext cx="10945504" cy="4520684"/>
          </a:xfrm>
        </p:spPr>
        <p:txBody>
          <a:bodyPr/>
          <a:lstStyle/>
          <a:p>
            <a:pPr>
              <a:buNone/>
            </a:pPr>
            <a:r>
              <a:rPr lang="en-GB" altLang="en-US" sz="3200" dirty="0">
                <a:solidFill>
                  <a:srgbClr val="002060"/>
                </a:solidFill>
              </a:rPr>
              <a:t>Some types of information are easier to understand when you make a flowchart or table or graph. </a:t>
            </a:r>
          </a:p>
          <a:p>
            <a:pPr>
              <a:buNone/>
            </a:pPr>
            <a:endParaRPr lang="en-GB" altLang="en-US" sz="32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xmlns="" id="{B0003B42-1CCC-F848-8DED-AFF650829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3418170"/>
            <a:ext cx="4123500" cy="2736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6F85E78-32C5-2C4F-B3C4-8BDA6626D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571" y="3418170"/>
            <a:ext cx="5049760" cy="2736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25714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7E8DCD-443B-C743-A1E5-6723F270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000" dirty="0">
                <a:solidFill>
                  <a:srgbClr val="7030A0"/>
                </a:solidFill>
              </a:rPr>
              <a:t>Labelled diagrams</a:t>
            </a:r>
            <a:endParaRPr lang="en-US" sz="54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2D264A-383F-D94D-9804-C01A9793A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866" y="2084832"/>
            <a:ext cx="10945504" cy="4520684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3200" dirty="0">
                <a:solidFill>
                  <a:srgbClr val="002060"/>
                </a:solidFill>
              </a:rPr>
              <a:t>Use a central image/picture and add information around it. </a:t>
            </a:r>
          </a:p>
          <a:p>
            <a:pPr>
              <a:buNone/>
            </a:pPr>
            <a:endParaRPr lang="en-GB" altLang="en-US" sz="3200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8C6AEFA-8ECB-2C4E-8C4A-43DF8DD84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389" y="3096525"/>
            <a:ext cx="6945549" cy="350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28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8173E-FA27-DC4E-9FFC-C80BFE38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rgbClr val="FF2F92"/>
                </a:solidFill>
              </a:rPr>
              <a:t>Auditory learning</a:t>
            </a:r>
            <a:endParaRPr lang="en-US" sz="6000" dirty="0">
              <a:solidFill>
                <a:srgbClr val="FF2F9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A0E26E5-0761-8B41-A61F-9D4993F89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922" y="2285999"/>
            <a:ext cx="6496335" cy="4428700"/>
          </a:xfrm>
        </p:spPr>
        <p:txBody>
          <a:bodyPr/>
          <a:lstStyle/>
          <a:p>
            <a:pPr>
              <a:buNone/>
            </a:pPr>
            <a:r>
              <a:rPr lang="en-GB" altLang="en-US" sz="3600" dirty="0">
                <a:solidFill>
                  <a:srgbClr val="002060"/>
                </a:solidFill>
              </a:rPr>
              <a:t>These are memory techniques (mnemonics) which include: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rgbClr val="002060"/>
                </a:solidFill>
              </a:rPr>
              <a:t> </a:t>
            </a:r>
            <a:r>
              <a:rPr lang="en-GB" altLang="en-US" sz="3600" b="1" dirty="0">
                <a:solidFill>
                  <a:schemeClr val="accent3">
                    <a:lumMod val="50000"/>
                  </a:schemeClr>
                </a:solidFill>
              </a:rPr>
              <a:t>RHYMES &amp; SONGS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chemeClr val="accent3">
                    <a:lumMod val="50000"/>
                  </a:schemeClr>
                </a:solidFill>
              </a:rPr>
              <a:t> ACRONYMS </a:t>
            </a:r>
            <a:endParaRPr lang="en-GB" altLang="en-US" sz="3600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600" b="1" dirty="0">
                <a:solidFill>
                  <a:schemeClr val="accent3">
                    <a:lumMod val="50000"/>
                  </a:schemeClr>
                </a:solidFill>
              </a:rPr>
              <a:t> ACROSTICS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90AB599-A445-8246-ADBE-71894215D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8560" y="0"/>
            <a:ext cx="4663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883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EA09A8-473A-BE46-9258-DD9322502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5400" dirty="0">
                <a:solidFill>
                  <a:schemeClr val="tx2"/>
                </a:solidFill>
              </a:rPr>
              <a:t>Rhymes &amp; Songs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D7A572-B38B-B546-A717-D13F09D19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104" y="2183642"/>
            <a:ext cx="9857097" cy="4125718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en-US" altLang="en-US" sz="3200" b="1" dirty="0">
                <a:solidFill>
                  <a:srgbClr val="FF2F92"/>
                </a:solidFill>
              </a:rPr>
              <a:t>Example: </a:t>
            </a:r>
            <a:r>
              <a:rPr lang="en-GB" altLang="en-US" sz="3200" b="1" dirty="0">
                <a:solidFill>
                  <a:srgbClr val="FF2F92"/>
                </a:solidFill>
              </a:rPr>
              <a:t>Maths</a:t>
            </a:r>
          </a:p>
          <a:p>
            <a:pPr>
              <a:buNone/>
            </a:pPr>
            <a:r>
              <a:rPr lang="en-GB" altLang="en-US" sz="3200" dirty="0">
                <a:solidFill>
                  <a:srgbClr val="002060"/>
                </a:solidFill>
              </a:rPr>
              <a:t>Matrix multiplication, a common mnemonic uses the song "Oh, My Darling Clementine" </a:t>
            </a:r>
          </a:p>
          <a:p>
            <a:r>
              <a:rPr lang="en-GB" altLang="en-US" sz="3200" i="1" dirty="0">
                <a:solidFill>
                  <a:srgbClr val="002060"/>
                </a:solidFill>
              </a:rPr>
              <a:t>Row by column, row by column </a:t>
            </a:r>
          </a:p>
          <a:p>
            <a:r>
              <a:rPr lang="en-GB" altLang="en-US" sz="3200" i="1" dirty="0">
                <a:solidFill>
                  <a:srgbClr val="002060"/>
                </a:solidFill>
              </a:rPr>
              <a:t>Multiply them line by line </a:t>
            </a:r>
          </a:p>
          <a:p>
            <a:r>
              <a:rPr lang="en-GB" altLang="en-US" sz="3200" i="1" dirty="0">
                <a:solidFill>
                  <a:srgbClr val="002060"/>
                </a:solidFill>
              </a:rPr>
              <a:t>Add the products, form a matrix </a:t>
            </a:r>
          </a:p>
          <a:p>
            <a:r>
              <a:rPr lang="en-GB" altLang="en-US" sz="3200" i="1" dirty="0">
                <a:solidFill>
                  <a:srgbClr val="002060"/>
                </a:solidFill>
              </a:rPr>
              <a:t>Now you're doing it just fine! </a:t>
            </a:r>
          </a:p>
          <a:p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16890897-4B41-F84C-AFD0-029FD5B5D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779" y="280726"/>
            <a:ext cx="3652698" cy="164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8820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E276C6-8C9E-4740-A308-971E55DF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rgbClr val="7030A0"/>
                </a:solidFill>
              </a:rPr>
              <a:t>ACRONYMs</a:t>
            </a:r>
            <a:endParaRPr lang="en-US" sz="6000" dirty="0">
              <a:solidFill>
                <a:srgbClr val="7030A0"/>
              </a:solidFill>
            </a:endParaRP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xmlns="" id="{1CBAB007-DBA6-DC4C-A0EB-149CB42CC8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864425"/>
              </p:ext>
            </p:extLst>
          </p:nvPr>
        </p:nvGraphicFramePr>
        <p:xfrm>
          <a:off x="2104572" y="161472"/>
          <a:ext cx="10668000" cy="6540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90410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E276C6-8C9E-4740-A308-971E55DF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6600" dirty="0">
                <a:solidFill>
                  <a:schemeClr val="tx2"/>
                </a:solidFill>
              </a:rPr>
              <a:t>ACROSTIC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885B2F2-7E8C-6D4A-87EE-446852638D1A}"/>
              </a:ext>
            </a:extLst>
          </p:cNvPr>
          <p:cNvSpPr/>
          <p:nvPr/>
        </p:nvSpPr>
        <p:spPr>
          <a:xfrm>
            <a:off x="764275" y="2084831"/>
            <a:ext cx="47767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2800" dirty="0">
                <a:solidFill>
                  <a:srgbClr val="002060"/>
                </a:solidFill>
              </a:rPr>
              <a:t>Example:</a:t>
            </a:r>
          </a:p>
          <a:p>
            <a:pPr>
              <a:spcBef>
                <a:spcPct val="0"/>
              </a:spcBef>
            </a:pPr>
            <a:endParaRPr lang="en-US" altLang="en-US" sz="2800" dirty="0">
              <a:solidFill>
                <a:srgbClr val="002060"/>
              </a:solidFill>
            </a:endParaRPr>
          </a:p>
          <a:p>
            <a:r>
              <a:rPr lang="en-GB" altLang="en-US" sz="2800" b="1" dirty="0">
                <a:solidFill>
                  <a:srgbClr val="7030A0"/>
                </a:solidFill>
              </a:rPr>
              <a:t>Chemistry – Reactivity Series</a:t>
            </a:r>
          </a:p>
          <a:p>
            <a:endParaRPr lang="en-GB" altLang="en-US" sz="2800" dirty="0">
              <a:solidFill>
                <a:srgbClr val="002060"/>
              </a:solidFill>
            </a:endParaRPr>
          </a:p>
          <a:p>
            <a:r>
              <a:rPr lang="en-GB" altLang="en-US" sz="2800" dirty="0">
                <a:solidFill>
                  <a:srgbClr val="002060"/>
                </a:solidFill>
              </a:rPr>
              <a:t>Potassium 	P 	Please 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Sodium 		S 	Say 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Magnesium 	M 	My 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Zinc 			Z 	Zebra 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Iron 			I 	Is </a:t>
            </a:r>
          </a:p>
          <a:p>
            <a:r>
              <a:rPr lang="en-GB" altLang="en-US" sz="2800" dirty="0">
                <a:solidFill>
                  <a:srgbClr val="002060"/>
                </a:solidFill>
              </a:rPr>
              <a:t>Copper 		C 	Cool  </a:t>
            </a:r>
          </a:p>
        </p:txBody>
      </p:sp>
      <p:pic>
        <p:nvPicPr>
          <p:cNvPr id="4" name="Picture 5" descr="Rainbow%20zebra">
            <a:extLst>
              <a:ext uri="{FF2B5EF4-FFF2-40B4-BE49-F238E27FC236}">
                <a16:creationId xmlns:a16="http://schemas.microsoft.com/office/drawing/2014/main" xmlns="" id="{46711DC8-DBBB-4C4A-8EF4-F64197EE0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189" y="3521121"/>
            <a:ext cx="3423898" cy="3091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3190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8BB7BD-E34A-3A45-81FB-CC2C4E237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2F92"/>
                </a:solidFill>
              </a:rPr>
              <a:t>Study skills: Hints &amp;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6FFBADF-0C56-EB4E-803E-C2055BDB8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162" y="2084832"/>
            <a:ext cx="10031104" cy="477316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Make a timetable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Find a quiet work space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Work through past papers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Take regular breaks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Know what topics to work 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Do a little bit of work each day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Make a list and update regularly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Mark your work and fix mistakes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</a:rPr>
              <a:t> Ask for help when you need it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F04EE-934F-9844-9D95-3A3F1ABB8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1459" y="2210936"/>
            <a:ext cx="4125807" cy="4080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716FD2E-E643-0E42-B052-6335837F3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955" y="225153"/>
            <a:ext cx="2901932" cy="1289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495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importance of self-care</a:t>
            </a:r>
            <a:endParaRPr lang="en-GB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12" y="2651342"/>
            <a:ext cx="3381910" cy="3389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528" y="2946400"/>
            <a:ext cx="2798944" cy="2798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3" y="2946400"/>
            <a:ext cx="2798944" cy="2798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631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6000" dirty="0">
                <a:solidFill>
                  <a:srgbClr val="7030A0"/>
                </a:solidFill>
              </a:rPr>
              <a:t>WHEN MIGHT YOU USE your study SKILLS?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002060"/>
                </a:solidFill>
              </a:rPr>
              <a:t>School: prelims, exams, assessments, assignments</a:t>
            </a:r>
          </a:p>
          <a:p>
            <a:r>
              <a:rPr lang="en-GB" sz="3600" smtClean="0">
                <a:solidFill>
                  <a:srgbClr val="002060"/>
                </a:solidFill>
              </a:rPr>
              <a:t>College/University</a:t>
            </a:r>
            <a:r>
              <a:rPr lang="en-GB" sz="3600" dirty="0">
                <a:solidFill>
                  <a:srgbClr val="002060"/>
                </a:solidFill>
              </a:rPr>
              <a:t>: exams, assessments, assignments</a:t>
            </a:r>
          </a:p>
          <a:p>
            <a:r>
              <a:rPr lang="en-GB" sz="3600" dirty="0">
                <a:solidFill>
                  <a:srgbClr val="002060"/>
                </a:solidFill>
              </a:rPr>
              <a:t>Career: exams, projects, presentations</a:t>
            </a:r>
          </a:p>
          <a:p>
            <a:r>
              <a:rPr lang="en-GB" sz="3600" dirty="0">
                <a:solidFill>
                  <a:srgbClr val="002060"/>
                </a:solidFill>
              </a:rPr>
              <a:t>Job applications/interviews</a:t>
            </a:r>
          </a:p>
          <a:p>
            <a:r>
              <a:rPr lang="en-GB" sz="3600" dirty="0">
                <a:solidFill>
                  <a:srgbClr val="002060"/>
                </a:solidFill>
              </a:rPr>
              <a:t>Theory driving test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03F8B91-E46F-D243-A8DD-41A384D69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416" y="4900940"/>
            <a:ext cx="3798627" cy="1609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134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2167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15353" y="443753"/>
            <a:ext cx="83775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rgbClr val="7030A0"/>
                </a:solidFill>
              </a:rPr>
              <a:t>STRESS BUCKET TASK</a:t>
            </a:r>
            <a:endParaRPr lang="en-GB" sz="6600" b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5353" y="5356411"/>
            <a:ext cx="83775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 smtClean="0">
                <a:solidFill>
                  <a:schemeClr val="accent3">
                    <a:lumMod val="75000"/>
                  </a:schemeClr>
                </a:solidFill>
              </a:rPr>
              <a:t>CREATE YOUR OWN</a:t>
            </a:r>
            <a:endParaRPr lang="en-GB" sz="6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601" t="34898" r="36560" b="21154"/>
          <a:stretch/>
        </p:blipFill>
        <p:spPr>
          <a:xfrm>
            <a:off x="4531659" y="1712686"/>
            <a:ext cx="2944906" cy="348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70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551"/>
          <a:stretch/>
        </p:blipFill>
        <p:spPr>
          <a:xfrm>
            <a:off x="1275171" y="116114"/>
            <a:ext cx="9699713" cy="6545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438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236" y="338877"/>
            <a:ext cx="6078249" cy="638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209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3279"/>
          <a:stretch/>
        </p:blipFill>
        <p:spPr>
          <a:xfrm>
            <a:off x="268061" y="1799771"/>
            <a:ext cx="3797193" cy="39043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0424"/>
          <a:stretch/>
        </p:blipFill>
        <p:spPr>
          <a:xfrm>
            <a:off x="4395350" y="1799770"/>
            <a:ext cx="3657600" cy="39407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1958"/>
          <a:stretch/>
        </p:blipFill>
        <p:spPr>
          <a:xfrm>
            <a:off x="8383046" y="1799770"/>
            <a:ext cx="3547697" cy="390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1773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To conclude…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7267" y="2286000"/>
            <a:ext cx="6033604" cy="402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2804"/>
          <a:stretch/>
        </p:blipFill>
        <p:spPr>
          <a:xfrm>
            <a:off x="9563176" y="139918"/>
            <a:ext cx="2362048" cy="194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85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944C16-E8A9-FD48-B350-07FE7A71B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accent3">
                    <a:lumMod val="50000"/>
                  </a:schemeClr>
                </a:solidFill>
              </a:rPr>
              <a:t>plan &amp; Be </a:t>
            </a:r>
            <a:r>
              <a:rPr lang="en-US" sz="6000" dirty="0" err="1">
                <a:solidFill>
                  <a:schemeClr val="accent3">
                    <a:lumMod val="50000"/>
                  </a:schemeClr>
                </a:solidFill>
              </a:rPr>
              <a:t>organised</a:t>
            </a:r>
            <a:r>
              <a:rPr lang="en-US" sz="6000" dirty="0">
                <a:solidFill>
                  <a:schemeClr val="accent3">
                    <a:lumMod val="50000"/>
                  </a:schemeClr>
                </a:solidFill>
              </a:rPr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945733-BB51-AC46-8AC6-C48E4C293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This skill is extremely important in all aspects of life.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Not everyone is naturally </a:t>
            </a:r>
            <a:r>
              <a:rPr lang="en-US" sz="3200" dirty="0" err="1">
                <a:solidFill>
                  <a:srgbClr val="002060"/>
                </a:solidFill>
              </a:rPr>
              <a:t>organised</a:t>
            </a:r>
            <a:r>
              <a:rPr lang="en-US" sz="3200" dirty="0">
                <a:solidFill>
                  <a:srgbClr val="002060"/>
                </a:solidFill>
              </a:rPr>
              <a:t>. However, you can develop your </a:t>
            </a:r>
            <a:r>
              <a:rPr lang="en-US" sz="3200" dirty="0" err="1">
                <a:solidFill>
                  <a:srgbClr val="002060"/>
                </a:solidFill>
              </a:rPr>
              <a:t>organisational</a:t>
            </a:r>
            <a:r>
              <a:rPr lang="en-US" sz="3200" dirty="0">
                <a:solidFill>
                  <a:srgbClr val="002060"/>
                </a:solidFill>
              </a:rPr>
              <a:t> and planning skills.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4000" dirty="0">
                <a:solidFill>
                  <a:srgbClr val="FF2F92"/>
                </a:solidFill>
              </a:rPr>
              <a:t>What can you do to be more </a:t>
            </a:r>
            <a:r>
              <a:rPr lang="en-US" sz="4000" dirty="0" err="1">
                <a:solidFill>
                  <a:srgbClr val="FF2F92"/>
                </a:solidFill>
              </a:rPr>
              <a:t>organised</a:t>
            </a:r>
            <a:r>
              <a:rPr lang="en-US" sz="4000" dirty="0">
                <a:solidFill>
                  <a:srgbClr val="FF2F92"/>
                </a:solidFill>
              </a:rPr>
              <a:t>? 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accent1">
                    <a:lumMod val="50000"/>
                  </a:schemeClr>
                </a:solidFill>
              </a:rPr>
              <a:t>In what ways can you plan?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A5FE08-DE91-FA4D-89E2-EBBEB7F173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702"/>
          <a:stretch/>
        </p:blipFill>
        <p:spPr>
          <a:xfrm>
            <a:off x="8434315" y="220449"/>
            <a:ext cx="3559791" cy="1682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023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944C16-E8A9-FD48-B350-07FE7A71B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solidFill>
                  <a:srgbClr val="7030A0"/>
                </a:solidFill>
              </a:rPr>
              <a:t>Planning for effective home study</a:t>
            </a:r>
            <a:endParaRPr lang="en-US" sz="6000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945733-BB51-AC46-8AC6-C48E4C293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8461065" cy="402336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500" dirty="0">
                <a:solidFill>
                  <a:srgbClr val="002060"/>
                </a:solidFill>
              </a:rPr>
              <a:t> Planning is key to success 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5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500" dirty="0">
                <a:solidFill>
                  <a:srgbClr val="002060"/>
                </a:solidFill>
              </a:rPr>
              <a:t> Think of what you need achieve/cover and in what timescale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5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3500" dirty="0">
                <a:solidFill>
                  <a:srgbClr val="002060"/>
                </a:solidFill>
              </a:rPr>
              <a:t> Think about barriers and distractions to learning at home 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35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D51D607-5315-514E-ACE9-ECAC881F6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5509" y="4865425"/>
            <a:ext cx="3129887" cy="176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3390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B8E593-A472-2744-A991-784427C0B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2F92"/>
                </a:solidFill>
              </a:rPr>
              <a:t>What are your barriers &amp; distractions?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CD0CAD-ABA6-4542-9552-09A0D65D0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9587" y="6090350"/>
            <a:ext cx="5568286" cy="546556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accent3">
                    <a:lumMod val="50000"/>
                  </a:schemeClr>
                </a:solidFill>
              </a:rPr>
              <a:t>Do you procrastinate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BFB6462-CFE0-7B4C-9018-3B83CE33C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5848" y="1637826"/>
            <a:ext cx="4815764" cy="412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6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6F83A7-2676-F443-B97F-869DB791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accent3">
                    <a:lumMod val="50000"/>
                  </a:schemeClr>
                </a:solidFill>
              </a:rPr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C39516-9F2D-4642-9BB5-1EDA83020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010" y="1961790"/>
            <a:ext cx="8665783" cy="435773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7030A0"/>
                </a:solidFill>
              </a:rPr>
              <a:t>Start planning. This doesn’t have to be perfect or set in stone but identify what needs to be done and in what time frame.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all subjects/levels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key dates (prelims, assignments/assessments/when homework is most often due)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how long you spend on homework each week for each subject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those subjects you find most difficult (be careful not to forget about all other subjects though)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772D01-BEE2-C642-B7F2-D8E1E0768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490" y="4654477"/>
            <a:ext cx="2503393" cy="200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79DCA3-A1FC-6C4D-9F67-0DEAB5F9A5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1" b="12222"/>
          <a:stretch/>
        </p:blipFill>
        <p:spPr>
          <a:xfrm>
            <a:off x="9512490" y="2444240"/>
            <a:ext cx="2503393" cy="1853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CEB760-E1D4-2448-8D32-EEA3D47B3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7305" y="152427"/>
            <a:ext cx="1873762" cy="221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971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6F83A7-2676-F443-B97F-869DB7919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solidFill>
                  <a:schemeClr val="accent3">
                    <a:lumMod val="50000"/>
                  </a:schemeClr>
                </a:solidFill>
              </a:rPr>
              <a:t>Creating your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C39516-9F2D-4642-9BB5-1EDA83020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010" y="1961789"/>
            <a:ext cx="8734480" cy="46954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I recommend creating a plan each week or fortnight. First of all make a to-do list of what you need to consider (homework due/work/social plans etc.)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days/evenings when you can study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Decide how long you intend to study for each day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days/times you will complete homework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 Identify when you will study for each subject (45 mins – 1 hour periods)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FF2F92"/>
                </a:solidFill>
              </a:rPr>
              <a:t>Set short term goals &amp; rewards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772D01-BEE2-C642-B7F2-D8E1E0768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490" y="4654477"/>
            <a:ext cx="2503393" cy="2002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79DCA3-A1FC-6C4D-9F67-0DEAB5F9A5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1" b="12222"/>
          <a:stretch/>
        </p:blipFill>
        <p:spPr>
          <a:xfrm>
            <a:off x="9512490" y="2444240"/>
            <a:ext cx="2503393" cy="18534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0CEB760-E1D4-2448-8D32-EEA3D47B3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7305" y="152427"/>
            <a:ext cx="1873762" cy="221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339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306</TotalTime>
  <Words>1226</Words>
  <Application>Microsoft Office PowerPoint</Application>
  <PresentationFormat>Widescreen</PresentationFormat>
  <Paragraphs>213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Trebuchet MS</vt:lpstr>
      <vt:lpstr>Tw Cen MT</vt:lpstr>
      <vt:lpstr>Tw Cen MT Condensed</vt:lpstr>
      <vt:lpstr>Wingdings 3</vt:lpstr>
      <vt:lpstr>Integral</vt:lpstr>
      <vt:lpstr>Study skills</vt:lpstr>
      <vt:lpstr>hOW DO YOU STUDY?</vt:lpstr>
      <vt:lpstr>Finding your study style</vt:lpstr>
      <vt:lpstr>WHEN MIGHT YOU USE your study SKILLS?</vt:lpstr>
      <vt:lpstr>plan &amp; Be organised!</vt:lpstr>
      <vt:lpstr>Planning for effective home study</vt:lpstr>
      <vt:lpstr>What are your barriers &amp; distractions?</vt:lpstr>
      <vt:lpstr>plan</vt:lpstr>
      <vt:lpstr>Creating your plan</vt:lpstr>
      <vt:lpstr>What can help you plan?</vt:lpstr>
      <vt:lpstr>STUDY PLAN TASK</vt:lpstr>
      <vt:lpstr>Prioritise your studying</vt:lpstr>
      <vt:lpstr>When studying…</vt:lpstr>
      <vt:lpstr>Your study space</vt:lpstr>
      <vt:lpstr>Prelim Preparation</vt:lpstr>
      <vt:lpstr>Exam technique</vt:lpstr>
      <vt:lpstr>Exam technique</vt:lpstr>
      <vt:lpstr>Exam technique</vt:lpstr>
      <vt:lpstr>Exam technique</vt:lpstr>
      <vt:lpstr>Study Techniques</vt:lpstr>
      <vt:lpstr>understanding</vt:lpstr>
      <vt:lpstr>Note making/summarising</vt:lpstr>
      <vt:lpstr>Answering Questions</vt:lpstr>
      <vt:lpstr>COLOUR CODING</vt:lpstr>
      <vt:lpstr>Reading notes</vt:lpstr>
      <vt:lpstr>VISUALING</vt:lpstr>
      <vt:lpstr>Mindmaps</vt:lpstr>
      <vt:lpstr>flashcards</vt:lpstr>
      <vt:lpstr>Graphic organiser</vt:lpstr>
      <vt:lpstr>Revising with Friends</vt:lpstr>
      <vt:lpstr>ONLINE RESOURCES</vt:lpstr>
      <vt:lpstr>Flow charts/tables/graphs</vt:lpstr>
      <vt:lpstr>Labelled diagrams</vt:lpstr>
      <vt:lpstr>Auditory learning</vt:lpstr>
      <vt:lpstr>Rhymes &amp; Songs</vt:lpstr>
      <vt:lpstr>ACRONYMs</vt:lpstr>
      <vt:lpstr>ACROSTIC</vt:lpstr>
      <vt:lpstr>Study skills: Hints &amp; tips</vt:lpstr>
      <vt:lpstr>The importance of self-care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conclude…</vt:lpstr>
    </vt:vector>
  </TitlesOfParts>
  <Company>Falkirk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skills</dc:title>
  <dc:creator>Haleigh Clark</dc:creator>
  <cp:lastModifiedBy>Haleigh Clark</cp:lastModifiedBy>
  <cp:revision>91</cp:revision>
  <dcterms:created xsi:type="dcterms:W3CDTF">2020-12-02T09:14:19Z</dcterms:created>
  <dcterms:modified xsi:type="dcterms:W3CDTF">2021-12-03T11:55:08Z</dcterms:modified>
</cp:coreProperties>
</file>